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78"/>
  </p:notesMasterIdLst>
  <p:sldIdLst>
    <p:sldId id="257" r:id="rId2"/>
    <p:sldId id="259" r:id="rId3"/>
    <p:sldId id="578" r:id="rId4"/>
    <p:sldId id="654" r:id="rId5"/>
    <p:sldId id="579" r:id="rId6"/>
    <p:sldId id="580" r:id="rId7"/>
    <p:sldId id="581" r:id="rId8"/>
    <p:sldId id="582" r:id="rId9"/>
    <p:sldId id="583" r:id="rId10"/>
    <p:sldId id="584" r:id="rId11"/>
    <p:sldId id="585" r:id="rId12"/>
    <p:sldId id="345" r:id="rId13"/>
    <p:sldId id="586" r:id="rId14"/>
    <p:sldId id="587" r:id="rId15"/>
    <p:sldId id="588" r:id="rId16"/>
    <p:sldId id="589" r:id="rId17"/>
    <p:sldId id="590" r:id="rId18"/>
    <p:sldId id="512" r:id="rId19"/>
    <p:sldId id="591" r:id="rId20"/>
    <p:sldId id="592" r:id="rId21"/>
    <p:sldId id="513" r:id="rId22"/>
    <p:sldId id="593" r:id="rId23"/>
    <p:sldId id="594" r:id="rId24"/>
    <p:sldId id="595" r:id="rId25"/>
    <p:sldId id="597" r:id="rId26"/>
    <p:sldId id="598" r:id="rId27"/>
    <p:sldId id="599" r:id="rId28"/>
    <p:sldId id="600" r:id="rId29"/>
    <p:sldId id="601" r:id="rId30"/>
    <p:sldId id="602" r:id="rId31"/>
    <p:sldId id="647" r:id="rId32"/>
    <p:sldId id="603" r:id="rId33"/>
    <p:sldId id="604" r:id="rId34"/>
    <p:sldId id="605" r:id="rId35"/>
    <p:sldId id="606" r:id="rId36"/>
    <p:sldId id="607" r:id="rId37"/>
    <p:sldId id="649" r:id="rId38"/>
    <p:sldId id="650" r:id="rId39"/>
    <p:sldId id="653" r:id="rId40"/>
    <p:sldId id="401" r:id="rId41"/>
    <p:sldId id="608" r:id="rId42"/>
    <p:sldId id="609" r:id="rId43"/>
    <p:sldId id="612" r:id="rId44"/>
    <p:sldId id="613" r:id="rId45"/>
    <p:sldId id="614" r:id="rId46"/>
    <p:sldId id="615" r:id="rId47"/>
    <p:sldId id="617" r:id="rId48"/>
    <p:sldId id="618" r:id="rId49"/>
    <p:sldId id="619" r:id="rId50"/>
    <p:sldId id="620" r:id="rId51"/>
    <p:sldId id="621" r:id="rId52"/>
    <p:sldId id="622" r:id="rId53"/>
    <p:sldId id="623" r:id="rId54"/>
    <p:sldId id="624" r:id="rId55"/>
    <p:sldId id="625" r:id="rId56"/>
    <p:sldId id="626" r:id="rId57"/>
    <p:sldId id="627" r:id="rId58"/>
    <p:sldId id="628" r:id="rId59"/>
    <p:sldId id="629" r:id="rId60"/>
    <p:sldId id="630" r:id="rId61"/>
    <p:sldId id="631" r:id="rId62"/>
    <p:sldId id="632" r:id="rId63"/>
    <p:sldId id="634" r:id="rId64"/>
    <p:sldId id="635" r:id="rId65"/>
    <p:sldId id="636" r:id="rId66"/>
    <p:sldId id="651" r:id="rId67"/>
    <p:sldId id="652" r:id="rId68"/>
    <p:sldId id="637" r:id="rId69"/>
    <p:sldId id="638" r:id="rId70"/>
    <p:sldId id="639" r:id="rId71"/>
    <p:sldId id="648" r:id="rId72"/>
    <p:sldId id="640" r:id="rId73"/>
    <p:sldId id="641" r:id="rId74"/>
    <p:sldId id="642" r:id="rId75"/>
    <p:sldId id="643" r:id="rId76"/>
    <p:sldId id="644"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94694"/>
  </p:normalViewPr>
  <p:slideViewPr>
    <p:cSldViewPr>
      <p:cViewPr varScale="1">
        <p:scale>
          <a:sx n="122" d="100"/>
          <a:sy n="122" d="100"/>
        </p:scale>
        <p:origin x="1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nnick" userId="47308667-b466-4bc8-8630-0f7e6f423307" providerId="ADAL" clId="{73004A65-DEB6-4F63-A9F2-7A3A1BE46C71}"/>
    <pc:docChg chg="undo custSel addSld modSld">
      <pc:chgData name="Michael Hennick" userId="47308667-b466-4bc8-8630-0f7e6f423307" providerId="ADAL" clId="{73004A65-DEB6-4F63-A9F2-7A3A1BE46C71}" dt="2024-03-28T13:20:28.834" v="415" actId="20577"/>
      <pc:docMkLst>
        <pc:docMk/>
      </pc:docMkLst>
      <pc:sldChg chg="modSp mod">
        <pc:chgData name="Michael Hennick" userId="47308667-b466-4bc8-8630-0f7e6f423307" providerId="ADAL" clId="{73004A65-DEB6-4F63-A9F2-7A3A1BE46C71}" dt="2024-03-28T13:07:41.689" v="0" actId="207"/>
        <pc:sldMkLst>
          <pc:docMk/>
          <pc:sldMk cId="2984370940" sldId="259"/>
        </pc:sldMkLst>
        <pc:spChg chg="mod">
          <ac:chgData name="Michael Hennick" userId="47308667-b466-4bc8-8630-0f7e6f423307" providerId="ADAL" clId="{73004A65-DEB6-4F63-A9F2-7A3A1BE46C71}" dt="2024-03-28T13:07:41.689" v="0" actId="207"/>
          <ac:spMkLst>
            <pc:docMk/>
            <pc:sldMk cId="2984370940" sldId="259"/>
            <ac:spMk id="3" creationId="{00000000-0000-0000-0000-000000000000}"/>
          </ac:spMkLst>
        </pc:spChg>
      </pc:sldChg>
      <pc:sldChg chg="modSp mod">
        <pc:chgData name="Michael Hennick" userId="47308667-b466-4bc8-8630-0f7e6f423307" providerId="ADAL" clId="{73004A65-DEB6-4F63-A9F2-7A3A1BE46C71}" dt="2024-03-28T13:20:28.834" v="415" actId="20577"/>
        <pc:sldMkLst>
          <pc:docMk/>
          <pc:sldMk cId="448204884" sldId="578"/>
        </pc:sldMkLst>
        <pc:spChg chg="mod">
          <ac:chgData name="Michael Hennick" userId="47308667-b466-4bc8-8630-0f7e6f423307" providerId="ADAL" clId="{73004A65-DEB6-4F63-A9F2-7A3A1BE46C71}" dt="2024-03-28T13:08:40.059" v="91" actId="20577"/>
          <ac:spMkLst>
            <pc:docMk/>
            <pc:sldMk cId="448204884" sldId="578"/>
            <ac:spMk id="2" creationId="{00000000-0000-0000-0000-000000000000}"/>
          </ac:spMkLst>
        </pc:spChg>
        <pc:spChg chg="mod">
          <ac:chgData name="Michael Hennick" userId="47308667-b466-4bc8-8630-0f7e6f423307" providerId="ADAL" clId="{73004A65-DEB6-4F63-A9F2-7A3A1BE46C71}" dt="2024-03-28T13:20:28.834" v="415" actId="20577"/>
          <ac:spMkLst>
            <pc:docMk/>
            <pc:sldMk cId="448204884" sldId="578"/>
            <ac:spMk id="4" creationId="{00000000-0000-0000-0000-000000000000}"/>
          </ac:spMkLst>
        </pc:spChg>
      </pc:sldChg>
      <pc:sldChg chg="add">
        <pc:chgData name="Michael Hennick" userId="47308667-b466-4bc8-8630-0f7e6f423307" providerId="ADAL" clId="{73004A65-DEB6-4F63-A9F2-7A3A1BE46C71}" dt="2024-03-28T13:07:48.007" v="1" actId="2890"/>
        <pc:sldMkLst>
          <pc:docMk/>
          <pc:sldMk cId="276998128" sldId="6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CDA61-E664-634D-841D-EBA9ED737D79}" type="datetimeFigureOut">
              <a:rPr lang="en-US" smtClean="0"/>
              <a:t>3/28/2024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9D675-D049-E849-AB6D-29F53391A025}" type="slidenum">
              <a:rPr lang="en-US" smtClean="0"/>
              <a:t>‹#›</a:t>
            </a:fld>
            <a:endParaRPr lang="en-US"/>
          </a:p>
        </p:txBody>
      </p:sp>
    </p:spTree>
    <p:extLst>
      <p:ext uri="{BB962C8B-B14F-4D97-AF65-F5344CB8AC3E}">
        <p14:creationId xmlns:p14="http://schemas.microsoft.com/office/powerpoint/2010/main" val="1690794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a:ln/>
        </p:spPr>
      </p:sp>
      <p:sp>
        <p:nvSpPr>
          <p:cNvPr id="715779" name="Notes Placeholder 2"/>
          <p:cNvSpPr>
            <a:spLocks noGrp="1"/>
          </p:cNvSpPr>
          <p:nvPr>
            <p:ph type="body" idx="1"/>
          </p:nvPr>
        </p:nvSpPr>
        <p:spPr>
          <a:noFill/>
          <a:ln/>
        </p:spPr>
        <p:txBody>
          <a:bodyPr/>
          <a:lstStyle/>
          <a:p>
            <a:endParaRPr lang="en-US" dirty="0"/>
          </a:p>
        </p:txBody>
      </p:sp>
      <p:sp>
        <p:nvSpPr>
          <p:cNvPr id="669700" name="Slide Number Placeholder 3"/>
          <p:cNvSpPr>
            <a:spLocks noGrp="1"/>
          </p:cNvSpPr>
          <p:nvPr>
            <p:ph type="sldNum" sz="quarter" idx="5"/>
          </p:nvPr>
        </p:nvSpPr>
        <p:spPr/>
        <p:txBody>
          <a:bodyPr/>
          <a:lstStyle/>
          <a:p>
            <a:pPr>
              <a:defRPr/>
            </a:pPr>
            <a:fld id="{3FF2929C-1FAE-48B2-A37B-2322CF0F44F9}" type="slidenum">
              <a:rPr lang="en-US" smtClean="0"/>
              <a:pPr>
                <a:defRPr/>
              </a:pPr>
              <a:t>16</a:t>
            </a:fld>
            <a:endParaRPr lang="en-US" dirty="0"/>
          </a:p>
        </p:txBody>
      </p:sp>
    </p:spTree>
    <p:extLst>
      <p:ext uri="{BB962C8B-B14F-4D97-AF65-F5344CB8AC3E}">
        <p14:creationId xmlns:p14="http://schemas.microsoft.com/office/powerpoint/2010/main" val="14392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Slide Image Placeholder 1"/>
          <p:cNvSpPr>
            <a:spLocks noGrp="1" noRot="1" noChangeAspect="1" noTextEdit="1"/>
          </p:cNvSpPr>
          <p:nvPr>
            <p:ph type="sldImg"/>
          </p:nvPr>
        </p:nvSpPr>
        <p:spPr>
          <a:ln/>
        </p:spPr>
      </p:sp>
      <p:sp>
        <p:nvSpPr>
          <p:cNvPr id="716803" name="Notes Placeholder 2"/>
          <p:cNvSpPr>
            <a:spLocks noGrp="1"/>
          </p:cNvSpPr>
          <p:nvPr>
            <p:ph type="body" idx="1"/>
          </p:nvPr>
        </p:nvSpPr>
        <p:spPr>
          <a:noFill/>
          <a:ln/>
        </p:spPr>
        <p:txBody>
          <a:bodyPr/>
          <a:lstStyle/>
          <a:p>
            <a:endParaRPr lang="en-US" dirty="0"/>
          </a:p>
        </p:txBody>
      </p:sp>
      <p:sp>
        <p:nvSpPr>
          <p:cNvPr id="670724" name="Slide Number Placeholder 3"/>
          <p:cNvSpPr>
            <a:spLocks noGrp="1"/>
          </p:cNvSpPr>
          <p:nvPr>
            <p:ph type="sldNum" sz="quarter" idx="5"/>
          </p:nvPr>
        </p:nvSpPr>
        <p:spPr/>
        <p:txBody>
          <a:bodyPr/>
          <a:lstStyle/>
          <a:p>
            <a:pPr>
              <a:defRPr/>
            </a:pPr>
            <a:fld id="{C5A13DD8-1B44-446A-BA3C-40EA068260AA}" type="slidenum">
              <a:rPr lang="en-US" smtClean="0"/>
              <a:pPr>
                <a:defRPr/>
              </a:pPr>
              <a:t>17</a:t>
            </a:fld>
            <a:endParaRPr lang="en-US" dirty="0"/>
          </a:p>
        </p:txBody>
      </p:sp>
    </p:spTree>
    <p:extLst>
      <p:ext uri="{BB962C8B-B14F-4D97-AF65-F5344CB8AC3E}">
        <p14:creationId xmlns:p14="http://schemas.microsoft.com/office/powerpoint/2010/main" val="380241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a:ln/>
        </p:spPr>
      </p:sp>
      <p:sp>
        <p:nvSpPr>
          <p:cNvPr id="717827" name="Notes Placeholder 2"/>
          <p:cNvSpPr>
            <a:spLocks noGrp="1"/>
          </p:cNvSpPr>
          <p:nvPr>
            <p:ph type="body" idx="1"/>
          </p:nvPr>
        </p:nvSpPr>
        <p:spPr>
          <a:noFill/>
          <a:ln/>
        </p:spPr>
        <p:txBody>
          <a:bodyPr/>
          <a:lstStyle/>
          <a:p>
            <a:endParaRPr lang="en-US" dirty="0"/>
          </a:p>
        </p:txBody>
      </p:sp>
      <p:sp>
        <p:nvSpPr>
          <p:cNvPr id="676868" name="Slide Number Placeholder 3"/>
          <p:cNvSpPr>
            <a:spLocks noGrp="1"/>
          </p:cNvSpPr>
          <p:nvPr>
            <p:ph type="sldNum" sz="quarter" idx="5"/>
          </p:nvPr>
        </p:nvSpPr>
        <p:spPr/>
        <p:txBody>
          <a:bodyPr/>
          <a:lstStyle/>
          <a:p>
            <a:pPr>
              <a:defRPr/>
            </a:pPr>
            <a:fld id="{EFAC929F-1605-4F4E-A2EC-AD3BD592E143}" type="slidenum">
              <a:rPr lang="en-US" smtClean="0"/>
              <a:pPr>
                <a:defRPr/>
              </a:pPr>
              <a:t>19</a:t>
            </a:fld>
            <a:endParaRPr lang="en-US" dirty="0"/>
          </a:p>
        </p:txBody>
      </p:sp>
    </p:spTree>
    <p:extLst>
      <p:ext uri="{BB962C8B-B14F-4D97-AF65-F5344CB8AC3E}">
        <p14:creationId xmlns:p14="http://schemas.microsoft.com/office/powerpoint/2010/main" val="332024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p:cNvSpPr>
            <a:spLocks noGrp="1" noRot="1" noChangeAspect="1" noTextEdit="1"/>
          </p:cNvSpPr>
          <p:nvPr>
            <p:ph type="sldImg"/>
          </p:nvPr>
        </p:nvSpPr>
        <p:spPr>
          <a:ln/>
        </p:spPr>
      </p:sp>
      <p:sp>
        <p:nvSpPr>
          <p:cNvPr id="718851" name="Notes Placeholder 2"/>
          <p:cNvSpPr>
            <a:spLocks noGrp="1"/>
          </p:cNvSpPr>
          <p:nvPr>
            <p:ph type="body" idx="1"/>
          </p:nvPr>
        </p:nvSpPr>
        <p:spPr>
          <a:noFill/>
          <a:ln/>
        </p:spPr>
        <p:txBody>
          <a:bodyPr/>
          <a:lstStyle/>
          <a:p>
            <a:endParaRPr lang="en-US" dirty="0"/>
          </a:p>
        </p:txBody>
      </p:sp>
      <p:sp>
        <p:nvSpPr>
          <p:cNvPr id="677892" name="Slide Number Placeholder 3"/>
          <p:cNvSpPr>
            <a:spLocks noGrp="1"/>
          </p:cNvSpPr>
          <p:nvPr>
            <p:ph type="sldNum" sz="quarter" idx="5"/>
          </p:nvPr>
        </p:nvSpPr>
        <p:spPr/>
        <p:txBody>
          <a:bodyPr/>
          <a:lstStyle/>
          <a:p>
            <a:pPr>
              <a:defRPr/>
            </a:pPr>
            <a:fld id="{6B88FB8F-FEFC-4B9D-B8AB-DA493D186998}" type="slidenum">
              <a:rPr lang="en-US" smtClean="0"/>
              <a:pPr>
                <a:defRPr/>
              </a:pPr>
              <a:t>20</a:t>
            </a:fld>
            <a:endParaRPr lang="en-US" dirty="0"/>
          </a:p>
        </p:txBody>
      </p:sp>
    </p:spTree>
    <p:extLst>
      <p:ext uri="{BB962C8B-B14F-4D97-AF65-F5344CB8AC3E}">
        <p14:creationId xmlns:p14="http://schemas.microsoft.com/office/powerpoint/2010/main" val="2054159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Slide Image Placeholder 1"/>
          <p:cNvSpPr>
            <a:spLocks noGrp="1" noRot="1" noChangeAspect="1" noTextEdit="1"/>
          </p:cNvSpPr>
          <p:nvPr>
            <p:ph type="sldImg"/>
          </p:nvPr>
        </p:nvSpPr>
        <p:spPr>
          <a:ln/>
        </p:spPr>
      </p:sp>
      <p:sp>
        <p:nvSpPr>
          <p:cNvPr id="719875" name="Notes Placeholder 2"/>
          <p:cNvSpPr>
            <a:spLocks noGrp="1"/>
          </p:cNvSpPr>
          <p:nvPr>
            <p:ph type="body" idx="1"/>
          </p:nvPr>
        </p:nvSpPr>
        <p:spPr>
          <a:noFill/>
          <a:ln/>
        </p:spPr>
        <p:txBody>
          <a:bodyPr/>
          <a:lstStyle/>
          <a:p>
            <a:endParaRPr lang="en-US" dirty="0"/>
          </a:p>
        </p:txBody>
      </p:sp>
      <p:sp>
        <p:nvSpPr>
          <p:cNvPr id="678916" name="Slide Number Placeholder 3"/>
          <p:cNvSpPr>
            <a:spLocks noGrp="1"/>
          </p:cNvSpPr>
          <p:nvPr>
            <p:ph type="sldNum" sz="quarter" idx="5"/>
          </p:nvPr>
        </p:nvSpPr>
        <p:spPr/>
        <p:txBody>
          <a:bodyPr/>
          <a:lstStyle/>
          <a:p>
            <a:pPr>
              <a:defRPr/>
            </a:pPr>
            <a:fld id="{53DD9994-7B52-45C2-8008-A9EC1ABFC8D4}" type="slidenum">
              <a:rPr lang="en-US" smtClean="0"/>
              <a:pPr>
                <a:defRPr/>
              </a:pPr>
              <a:t>22</a:t>
            </a:fld>
            <a:endParaRPr lang="en-US" dirty="0"/>
          </a:p>
        </p:txBody>
      </p:sp>
    </p:spTree>
    <p:extLst>
      <p:ext uri="{BB962C8B-B14F-4D97-AF65-F5344CB8AC3E}">
        <p14:creationId xmlns:p14="http://schemas.microsoft.com/office/powerpoint/2010/main" val="242247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p:cNvSpPr>
            <a:spLocks noGrp="1" noRot="1" noChangeAspect="1" noTextEdit="1"/>
          </p:cNvSpPr>
          <p:nvPr>
            <p:ph type="sldImg"/>
          </p:nvPr>
        </p:nvSpPr>
        <p:spPr>
          <a:ln/>
        </p:spPr>
      </p:sp>
      <p:sp>
        <p:nvSpPr>
          <p:cNvPr id="720899" name="Notes Placeholder 2"/>
          <p:cNvSpPr>
            <a:spLocks noGrp="1"/>
          </p:cNvSpPr>
          <p:nvPr>
            <p:ph type="body" idx="1"/>
          </p:nvPr>
        </p:nvSpPr>
        <p:spPr>
          <a:noFill/>
          <a:ln/>
        </p:spPr>
        <p:txBody>
          <a:bodyPr/>
          <a:lstStyle/>
          <a:p>
            <a:endParaRPr lang="en-US" dirty="0"/>
          </a:p>
        </p:txBody>
      </p:sp>
      <p:sp>
        <p:nvSpPr>
          <p:cNvPr id="679940" name="Slide Number Placeholder 3"/>
          <p:cNvSpPr>
            <a:spLocks noGrp="1"/>
          </p:cNvSpPr>
          <p:nvPr>
            <p:ph type="sldNum" sz="quarter" idx="5"/>
          </p:nvPr>
        </p:nvSpPr>
        <p:spPr/>
        <p:txBody>
          <a:bodyPr/>
          <a:lstStyle/>
          <a:p>
            <a:pPr>
              <a:defRPr/>
            </a:pPr>
            <a:fld id="{1E262402-1504-46B9-8F24-C1F582C03A84}" type="slidenum">
              <a:rPr lang="en-US" smtClean="0"/>
              <a:pPr>
                <a:defRPr/>
              </a:pPr>
              <a:t>23</a:t>
            </a:fld>
            <a:endParaRPr lang="en-US" dirty="0"/>
          </a:p>
        </p:txBody>
      </p:sp>
    </p:spTree>
    <p:extLst>
      <p:ext uri="{BB962C8B-B14F-4D97-AF65-F5344CB8AC3E}">
        <p14:creationId xmlns:p14="http://schemas.microsoft.com/office/powerpoint/2010/main" val="238552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Slide Image Placeholder 1"/>
          <p:cNvSpPr>
            <a:spLocks noGrp="1" noRot="1" noChangeAspect="1" noTextEdit="1"/>
          </p:cNvSpPr>
          <p:nvPr>
            <p:ph type="sldImg"/>
          </p:nvPr>
        </p:nvSpPr>
        <p:spPr>
          <a:ln/>
        </p:spPr>
      </p:sp>
      <p:sp>
        <p:nvSpPr>
          <p:cNvPr id="721923" name="Notes Placeholder 2"/>
          <p:cNvSpPr>
            <a:spLocks noGrp="1"/>
          </p:cNvSpPr>
          <p:nvPr>
            <p:ph type="body" idx="1"/>
          </p:nvPr>
        </p:nvSpPr>
        <p:spPr>
          <a:noFill/>
          <a:ln/>
        </p:spPr>
        <p:txBody>
          <a:bodyPr/>
          <a:lstStyle/>
          <a:p>
            <a:endParaRPr lang="en-US" dirty="0"/>
          </a:p>
        </p:txBody>
      </p:sp>
      <p:sp>
        <p:nvSpPr>
          <p:cNvPr id="680964" name="Slide Number Placeholder 3"/>
          <p:cNvSpPr>
            <a:spLocks noGrp="1"/>
          </p:cNvSpPr>
          <p:nvPr>
            <p:ph type="sldNum" sz="quarter" idx="5"/>
          </p:nvPr>
        </p:nvSpPr>
        <p:spPr/>
        <p:txBody>
          <a:bodyPr/>
          <a:lstStyle/>
          <a:p>
            <a:pPr>
              <a:defRPr/>
            </a:pPr>
            <a:fld id="{6DC18E25-8282-4F1B-A7F9-39F37B6D58D3}" type="slidenum">
              <a:rPr lang="en-US" smtClean="0"/>
              <a:pPr>
                <a:defRPr/>
              </a:pPr>
              <a:t>24</a:t>
            </a:fld>
            <a:endParaRPr lang="en-US" dirty="0"/>
          </a:p>
        </p:txBody>
      </p:sp>
    </p:spTree>
    <p:extLst>
      <p:ext uri="{BB962C8B-B14F-4D97-AF65-F5344CB8AC3E}">
        <p14:creationId xmlns:p14="http://schemas.microsoft.com/office/powerpoint/2010/main" val="373148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F42B08F-7201-4881-BAE0-A32C1D4254DA}" type="datetimeFigureOut">
              <a:rPr lang="en-US" smtClean="0"/>
              <a:t>3/28/2024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42B08F-7201-4881-BAE0-A32C1D4254DA}"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42B08F-7201-4881-BAE0-A32C1D4254DA}" type="datetimeFigureOut">
              <a:rPr lang="en-US" smtClean="0"/>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F42B08F-7201-4881-BAE0-A32C1D4254DA}" type="datetimeFigureOut">
              <a:rPr lang="en-US" smtClean="0"/>
              <a:t>3/28/2024</a:t>
            </a:fld>
            <a:endParaRPr lang="en-US"/>
          </a:p>
        </p:txBody>
      </p:sp>
      <p:sp>
        <p:nvSpPr>
          <p:cNvPr id="8" name="Slide Number Placeholder 7"/>
          <p:cNvSpPr>
            <a:spLocks noGrp="1"/>
          </p:cNvSpPr>
          <p:nvPr>
            <p:ph type="sldNum" sz="quarter" idx="11"/>
          </p:nvPr>
        </p:nvSpPr>
        <p:spPr/>
        <p:txBody>
          <a:bodyPr/>
          <a:lstStyle/>
          <a:p>
            <a:fld id="{40B0EF93-A27B-488A-AF90-2665E003BCF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2B08F-7201-4881-BAE0-A32C1D4254DA}" type="datetimeFigureOut">
              <a:rPr lang="en-US" smtClean="0"/>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0B0EF93-A27B-488A-AF90-2665E003BC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F42B08F-7201-4881-BAE0-A32C1D4254DA}" type="datetimeFigureOut">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F42B08F-7201-4881-BAE0-A32C1D4254DA}" type="datetimeFigureOut">
              <a:rPr lang="en-US" smtClean="0"/>
              <a:t>3/28/2024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0B0EF93-A27B-488A-AF90-2665E003BC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berzerk0/Probable-Wordlis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gentilkiwi/mimikatz"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ans.org/reading-room/whitepapers/testing/writing-penetration-testing-report-33343" TargetMode="External"/><Relationship Id="rId2" Type="http://schemas.openxmlformats.org/officeDocument/2006/relationships/hyperlink" Target="https://www.offensive-security.com/reports/sample-penetration-testing-report.pdf"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hyperlink" Target="http://en.wikipedia.org/wiki/Pixel"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7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xml"/><Relationship Id="rId4" Type="http://schemas.openxmlformats.org/officeDocument/2006/relationships/image" Target="../media/image4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2438399"/>
          </a:xfrm>
        </p:spPr>
        <p:txBody>
          <a:bodyPr>
            <a:normAutofit/>
          </a:bodyPr>
          <a:lstStyle/>
          <a:p>
            <a:r>
              <a:rPr lang="en-US" sz="4000" dirty="0"/>
              <a:t>CYBR644 – Cyber Practitioner Lab</a:t>
            </a:r>
          </a:p>
        </p:txBody>
      </p:sp>
      <p:sp>
        <p:nvSpPr>
          <p:cNvPr id="3" name="Subtitle 2"/>
          <p:cNvSpPr>
            <a:spLocks noGrp="1"/>
          </p:cNvSpPr>
          <p:nvPr>
            <p:ph type="subTitle" idx="1"/>
          </p:nvPr>
        </p:nvSpPr>
        <p:spPr>
          <a:xfrm>
            <a:off x="2511552" y="4724400"/>
            <a:ext cx="6480048" cy="1752600"/>
          </a:xfrm>
        </p:spPr>
        <p:txBody>
          <a:bodyPr>
            <a:normAutofit/>
          </a:bodyPr>
          <a:lstStyle/>
          <a:p>
            <a:r>
              <a:rPr lang="en-US" dirty="0"/>
              <a:t>Spring 2024</a:t>
            </a:r>
          </a:p>
          <a:p>
            <a:r>
              <a:rPr lang="en-US" dirty="0"/>
              <a:t>University of Maryland, Baltimore County</a:t>
            </a:r>
          </a:p>
          <a:p>
            <a:r>
              <a:rPr lang="en-US" dirty="0"/>
              <a:t>Michael </a:t>
            </a:r>
            <a:r>
              <a:rPr lang="en-US" dirty="0" err="1"/>
              <a:t>Hennick</a:t>
            </a:r>
            <a:endParaRPr lang="en-US" dirty="0"/>
          </a:p>
        </p:txBody>
      </p:sp>
      <p:pic>
        <p:nvPicPr>
          <p:cNvPr id="4" name="Picture 20" descr="C:\Users\mhenni\Pictures\cyber-server fa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4776257" cy="3187927"/>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l="25051" t="7698" r="24522" b="6981"/>
          <a:stretch/>
        </p:blipFill>
        <p:spPr>
          <a:xfrm>
            <a:off x="7462239" y="4038600"/>
            <a:ext cx="1529361" cy="1371600"/>
          </a:xfrm>
          <a:prstGeom prst="rect">
            <a:avLst/>
          </a:prstGeom>
        </p:spPr>
      </p:pic>
    </p:spTree>
    <p:extLst>
      <p:ext uri="{BB962C8B-B14F-4D97-AF65-F5344CB8AC3E}">
        <p14:creationId xmlns:p14="http://schemas.microsoft.com/office/powerpoint/2010/main" val="19212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Passwords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460375" y="1676400"/>
            <a:ext cx="8074025" cy="4247317"/>
          </a:xfrm>
          <a:prstGeom prst="rect">
            <a:avLst/>
          </a:prstGeom>
          <a:noFill/>
        </p:spPr>
        <p:txBody>
          <a:bodyPr wrap="square" rtlCol="0">
            <a:spAutoFit/>
          </a:bodyPr>
          <a:lstStyle/>
          <a:p>
            <a:r>
              <a:rPr lang="en-US" dirty="0"/>
              <a:t>Common Password Issues</a:t>
            </a:r>
          </a:p>
          <a:p>
            <a:r>
              <a:rPr lang="en-US" dirty="0"/>
              <a:t>	- Dictionary based</a:t>
            </a:r>
          </a:p>
          <a:p>
            <a:r>
              <a:rPr lang="en-US" dirty="0"/>
              <a:t>	- Personally based</a:t>
            </a:r>
          </a:p>
          <a:p>
            <a:r>
              <a:rPr lang="en-US" dirty="0"/>
              <a:t>	- Easy to remember</a:t>
            </a:r>
          </a:p>
          <a:p>
            <a:endParaRPr lang="en-US" dirty="0"/>
          </a:p>
          <a:p>
            <a:r>
              <a:rPr lang="en-US" dirty="0"/>
              <a:t>Password Components</a:t>
            </a:r>
          </a:p>
          <a:p>
            <a:r>
              <a:rPr lang="en-US" dirty="0"/>
              <a:t>	- Upper Case Characters</a:t>
            </a:r>
          </a:p>
          <a:p>
            <a:r>
              <a:rPr lang="en-US" dirty="0"/>
              <a:t>	- Lower Case Characters</a:t>
            </a:r>
          </a:p>
          <a:p>
            <a:r>
              <a:rPr lang="en-US" dirty="0"/>
              <a:t>	- Punctuation/ Special Symbol Characters</a:t>
            </a:r>
          </a:p>
          <a:p>
            <a:r>
              <a:rPr lang="en-US" dirty="0"/>
              <a:t>	- Numeric Characters</a:t>
            </a:r>
          </a:p>
          <a:p>
            <a:endParaRPr lang="en-US" dirty="0"/>
          </a:p>
          <a:p>
            <a:r>
              <a:rPr lang="en-US" dirty="0"/>
              <a:t>A good password contains 3 of the 4 components and is at least 8 characters long.</a:t>
            </a:r>
          </a:p>
          <a:p>
            <a:endParaRPr lang="en-US" dirty="0"/>
          </a:p>
          <a:p>
            <a:r>
              <a:rPr lang="en-US" dirty="0"/>
              <a:t>A BETTER password contains all 4 components!!</a:t>
            </a:r>
          </a:p>
        </p:txBody>
      </p:sp>
    </p:spTree>
    <p:extLst>
      <p:ext uri="{BB962C8B-B14F-4D97-AF65-F5344CB8AC3E}">
        <p14:creationId xmlns:p14="http://schemas.microsoft.com/office/powerpoint/2010/main" val="232998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Do’s and Don’ts of passwords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414" y="1432560"/>
            <a:ext cx="4022786" cy="4739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0375" y="1676400"/>
            <a:ext cx="3578225" cy="3693319"/>
          </a:xfrm>
          <a:prstGeom prst="rect">
            <a:avLst/>
          </a:prstGeom>
          <a:noFill/>
        </p:spPr>
        <p:txBody>
          <a:bodyPr wrap="square" rtlCol="0">
            <a:spAutoFit/>
          </a:bodyPr>
          <a:lstStyle/>
          <a:p>
            <a:r>
              <a:rPr lang="en-US" dirty="0"/>
              <a:t>Simple sequences</a:t>
            </a:r>
          </a:p>
          <a:p>
            <a:r>
              <a:rPr lang="en-US" dirty="0"/>
              <a:t>	abc123</a:t>
            </a:r>
          </a:p>
          <a:p>
            <a:r>
              <a:rPr lang="en-US" dirty="0"/>
              <a:t>	qwerty</a:t>
            </a:r>
          </a:p>
          <a:p>
            <a:r>
              <a:rPr lang="en-US" dirty="0"/>
              <a:t>	12345</a:t>
            </a:r>
          </a:p>
          <a:p>
            <a:endParaRPr lang="en-US" dirty="0"/>
          </a:p>
          <a:p>
            <a:endParaRPr lang="en-US" dirty="0"/>
          </a:p>
          <a:p>
            <a:r>
              <a:rPr lang="en-US" dirty="0"/>
              <a:t>Personal</a:t>
            </a:r>
          </a:p>
          <a:p>
            <a:r>
              <a:rPr lang="en-US" dirty="0"/>
              <a:t>	Children’s names</a:t>
            </a:r>
          </a:p>
          <a:p>
            <a:r>
              <a:rPr lang="en-US" dirty="0"/>
              <a:t>	Maiden names</a:t>
            </a:r>
          </a:p>
          <a:p>
            <a:r>
              <a:rPr lang="en-US" dirty="0"/>
              <a:t>	Pet’s names</a:t>
            </a:r>
          </a:p>
          <a:p>
            <a:r>
              <a:rPr lang="en-US" dirty="0"/>
              <a:t>	Employer</a:t>
            </a:r>
          </a:p>
          <a:p>
            <a:r>
              <a:rPr lang="en-US" dirty="0"/>
              <a:t>	School</a:t>
            </a:r>
          </a:p>
          <a:p>
            <a:r>
              <a:rPr lang="en-US" dirty="0"/>
              <a:t>	Car</a:t>
            </a:r>
          </a:p>
        </p:txBody>
      </p:sp>
    </p:spTree>
    <p:extLst>
      <p:ext uri="{BB962C8B-B14F-4D97-AF65-F5344CB8AC3E}">
        <p14:creationId xmlns:p14="http://schemas.microsoft.com/office/powerpoint/2010/main" val="367506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Do’s and Don’ts of passwords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28600" y="1447800"/>
            <a:ext cx="8686800" cy="4716661"/>
          </a:xfrm>
          <a:prstGeom prst="rect">
            <a:avLst/>
          </a:prstGeom>
        </p:spPr>
      </p:pic>
    </p:spTree>
    <p:extLst>
      <p:ext uri="{BB962C8B-B14F-4D97-AF65-F5344CB8AC3E}">
        <p14:creationId xmlns:p14="http://schemas.microsoft.com/office/powerpoint/2010/main" val="42199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Password Strength</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Users\mhenni\AppData\Local\Microsoft\Windows\Temporary Internet Files\Content.Outlook\EQTLFAJ5\passcode-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61160"/>
            <a:ext cx="6751900" cy="42672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1371600" y="5928360"/>
            <a:ext cx="6751900" cy="369332"/>
          </a:xfrm>
          <a:prstGeom prst="rect">
            <a:avLst/>
          </a:prstGeom>
          <a:noFill/>
        </p:spPr>
        <p:txBody>
          <a:bodyPr wrap="square" rtlCol="0">
            <a:spAutoFit/>
          </a:bodyPr>
          <a:lstStyle/>
          <a:p>
            <a:r>
              <a:rPr lang="en-US" dirty="0"/>
              <a:t>PIN CODE strength survey 2011</a:t>
            </a:r>
          </a:p>
        </p:txBody>
      </p:sp>
    </p:spTree>
    <p:extLst>
      <p:ext uri="{BB962C8B-B14F-4D97-AF65-F5344CB8AC3E}">
        <p14:creationId xmlns:p14="http://schemas.microsoft.com/office/powerpoint/2010/main" val="2983911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Password Strength</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1371600" y="5928360"/>
            <a:ext cx="6751900" cy="369332"/>
          </a:xfrm>
          <a:prstGeom prst="rect">
            <a:avLst/>
          </a:prstGeom>
          <a:noFill/>
        </p:spPr>
        <p:txBody>
          <a:bodyPr wrap="square" rtlCol="0">
            <a:spAutoFit/>
          </a:bodyPr>
          <a:lstStyle/>
          <a:p>
            <a:r>
              <a:rPr lang="en-US" dirty="0"/>
              <a:t>Analysis of gawker media servers passwords after hack 2011</a:t>
            </a:r>
          </a:p>
        </p:txBody>
      </p:sp>
      <p:pic>
        <p:nvPicPr>
          <p:cNvPr id="19458" name="Picture 2" descr="http://www.starmind.org/images/password-2011-06/CommonPasswor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625" y="1356360"/>
            <a:ext cx="7181850" cy="457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065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Password Complexity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40058"/>
            <a:ext cx="5819775" cy="4726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53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A8D7B1B8-A981-46AC-B96F-F738CE2DBA1D}" type="slidenum">
              <a:rPr lang="en-US" sz="1000" b="0">
                <a:solidFill>
                  <a:srgbClr val="000066"/>
                </a:solidFill>
                <a:latin typeface="Arial" charset="0"/>
              </a:rPr>
              <a:pPr algn="r"/>
              <a:t>16</a:t>
            </a:fld>
            <a:endParaRPr lang="en-US" sz="1000" b="0" dirty="0">
              <a:solidFill>
                <a:srgbClr val="000066"/>
              </a:solidFill>
              <a:latin typeface="Arial" charset="0"/>
            </a:endParaRPr>
          </a:p>
        </p:txBody>
      </p:sp>
      <p:sp>
        <p:nvSpPr>
          <p:cNvPr id="1826818" name="Rectangle 2"/>
          <p:cNvSpPr>
            <a:spLocks noGrp="1" noChangeArrowheads="1"/>
          </p:cNvSpPr>
          <p:nvPr>
            <p:ph type="title" idx="4294967295"/>
          </p:nvPr>
        </p:nvSpPr>
        <p:spPr>
          <a:xfrm>
            <a:off x="457200" y="457200"/>
            <a:ext cx="8686800" cy="9906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Types of password cracking</a:t>
            </a:r>
          </a:p>
        </p:txBody>
      </p:sp>
      <p:sp>
        <p:nvSpPr>
          <p:cNvPr id="218116" name="Rectangle 3"/>
          <p:cNvSpPr>
            <a:spLocks noGrp="1" noChangeArrowheads="1"/>
          </p:cNvSpPr>
          <p:nvPr>
            <p:ph type="body" idx="4294967295"/>
          </p:nvPr>
        </p:nvSpPr>
        <p:spPr>
          <a:xfrm>
            <a:off x="0" y="1981200"/>
            <a:ext cx="8686800" cy="4267200"/>
          </a:xfrm>
        </p:spPr>
        <p:txBody>
          <a:bodyPr/>
          <a:lstStyle/>
          <a:p>
            <a:pPr eaLnBrk="1" hangingPunct="1">
              <a:lnSpc>
                <a:spcPct val="80000"/>
              </a:lnSpc>
            </a:pPr>
            <a:r>
              <a:rPr lang="en-US" sz="2400" dirty="0"/>
              <a:t>Online</a:t>
            </a:r>
          </a:p>
          <a:p>
            <a:pPr lvl="1" eaLnBrk="1" hangingPunct="1">
              <a:lnSpc>
                <a:spcPct val="80000"/>
              </a:lnSpc>
            </a:pPr>
            <a:r>
              <a:rPr lang="en-US" sz="2000" dirty="0"/>
              <a:t>Trying to figure out the passwords on a system you do not have access to</a:t>
            </a:r>
          </a:p>
          <a:p>
            <a:pPr lvl="1" eaLnBrk="1" hangingPunct="1">
              <a:lnSpc>
                <a:spcPct val="80000"/>
              </a:lnSpc>
            </a:pPr>
            <a:r>
              <a:rPr lang="en-US" sz="2000" dirty="0"/>
              <a:t>Hopefully it is fairly time intensive since you may be limited on how many incorrect guesses you have</a:t>
            </a:r>
          </a:p>
          <a:p>
            <a:pPr lvl="1" eaLnBrk="1" hangingPunct="1">
              <a:lnSpc>
                <a:spcPct val="80000"/>
              </a:lnSpc>
            </a:pPr>
            <a:r>
              <a:rPr lang="en-US" sz="2000" dirty="0"/>
              <a:t>Usually is very noisy, (creates lots of logs and warnings)</a:t>
            </a:r>
          </a:p>
          <a:p>
            <a:pPr eaLnBrk="1" hangingPunct="1">
              <a:lnSpc>
                <a:spcPct val="80000"/>
              </a:lnSpc>
            </a:pPr>
            <a:endParaRPr lang="en-US" sz="2400" dirty="0"/>
          </a:p>
          <a:p>
            <a:pPr eaLnBrk="1" hangingPunct="1">
              <a:lnSpc>
                <a:spcPct val="80000"/>
              </a:lnSpc>
            </a:pPr>
            <a:r>
              <a:rPr lang="en-US" sz="2400" dirty="0"/>
              <a:t>Offline</a:t>
            </a:r>
          </a:p>
          <a:p>
            <a:pPr lvl="1" eaLnBrk="1" hangingPunct="1">
              <a:lnSpc>
                <a:spcPct val="80000"/>
              </a:lnSpc>
            </a:pPr>
            <a:r>
              <a:rPr lang="en-US" sz="2000" dirty="0"/>
              <a:t>Trying to figure out user passwords when you have read access to the password files</a:t>
            </a:r>
          </a:p>
          <a:p>
            <a:pPr lvl="1" eaLnBrk="1" hangingPunct="1">
              <a:lnSpc>
                <a:spcPct val="80000"/>
              </a:lnSpc>
            </a:pPr>
            <a:r>
              <a:rPr lang="en-US" sz="2000" dirty="0"/>
              <a:t>Much, much faster than online password cracking</a:t>
            </a:r>
          </a:p>
          <a:p>
            <a:pPr lvl="1" eaLnBrk="1" hangingPunct="1">
              <a:lnSpc>
                <a:spcPct val="80000"/>
              </a:lnSpc>
            </a:pPr>
            <a:r>
              <a:rPr lang="en-US" sz="2000" dirty="0"/>
              <a:t>It can often be done on a different system, so it doesn’t create failed login attempt logs</a:t>
            </a:r>
          </a:p>
        </p:txBody>
      </p:sp>
    </p:spTree>
    <p:extLst>
      <p:ext uri="{BB962C8B-B14F-4D97-AF65-F5344CB8AC3E}">
        <p14:creationId xmlns:p14="http://schemas.microsoft.com/office/powerpoint/2010/main" val="1617901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61203C40-8EF2-432E-9C99-247A3A247F85}" type="slidenum">
              <a:rPr lang="en-US" sz="1000" b="0">
                <a:solidFill>
                  <a:srgbClr val="000066"/>
                </a:solidFill>
                <a:latin typeface="Arial" charset="0"/>
              </a:rPr>
              <a:pPr algn="r"/>
              <a:t>17</a:t>
            </a:fld>
            <a:endParaRPr lang="en-US" sz="1000" b="0" dirty="0">
              <a:solidFill>
                <a:srgbClr val="000066"/>
              </a:solidFill>
              <a:latin typeface="Arial" charset="0"/>
            </a:endParaRPr>
          </a:p>
        </p:txBody>
      </p:sp>
      <p:sp>
        <p:nvSpPr>
          <p:cNvPr id="1827842" name="Rectangle 2"/>
          <p:cNvSpPr>
            <a:spLocks noGrp="1" noChangeArrowheads="1"/>
          </p:cNvSpPr>
          <p:nvPr>
            <p:ph type="title" idx="4294967295"/>
          </p:nvPr>
        </p:nvSpPr>
        <p:spPr>
          <a:xfrm>
            <a:off x="230746" y="533400"/>
            <a:ext cx="8686800" cy="990600"/>
          </a:xfrm>
        </p:spPr>
        <p:txBody>
          <a:bodyPr>
            <a:normAutofit fontScale="90000"/>
          </a:bodyPr>
          <a:lstStyle/>
          <a:p>
            <a:pPr eaLnBrk="1" hangingPunct="1">
              <a:defRPr/>
            </a:pPr>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Why would you want to do offline password cracking?</a:t>
            </a:r>
            <a:endParaRPr lang="en-US" sz="3600" dirty="0"/>
          </a:p>
        </p:txBody>
      </p:sp>
      <p:sp>
        <p:nvSpPr>
          <p:cNvPr id="219140" name="Rectangle 3"/>
          <p:cNvSpPr>
            <a:spLocks noGrp="1" noChangeArrowheads="1"/>
          </p:cNvSpPr>
          <p:nvPr>
            <p:ph type="body" idx="4294967295"/>
          </p:nvPr>
        </p:nvSpPr>
        <p:spPr>
          <a:xfrm>
            <a:off x="0" y="2438400"/>
            <a:ext cx="8686800" cy="3810000"/>
          </a:xfrm>
        </p:spPr>
        <p:txBody>
          <a:bodyPr>
            <a:normAutofit lnSpcReduction="10000"/>
          </a:bodyPr>
          <a:lstStyle/>
          <a:p>
            <a:pPr eaLnBrk="1" hangingPunct="1">
              <a:lnSpc>
                <a:spcPct val="90000"/>
              </a:lnSpc>
            </a:pPr>
            <a:r>
              <a:rPr lang="en-US" sz="2800" dirty="0"/>
              <a:t>You already have root, or at least have the ability to read the hard drive to grab the password file</a:t>
            </a:r>
          </a:p>
          <a:p>
            <a:pPr lvl="1" eaLnBrk="1" hangingPunct="1">
              <a:lnSpc>
                <a:spcPct val="90000"/>
              </a:lnSpc>
            </a:pPr>
            <a:r>
              <a:rPr lang="en-US" sz="2400" dirty="0"/>
              <a:t>Yes, but if you want to read encrypted files you still need the real password</a:t>
            </a:r>
          </a:p>
          <a:p>
            <a:pPr lvl="1" eaLnBrk="1" hangingPunct="1">
              <a:lnSpc>
                <a:spcPct val="90000"/>
              </a:lnSpc>
            </a:pPr>
            <a:r>
              <a:rPr lang="en-US" sz="2400" dirty="0"/>
              <a:t>People often use the same password on several different computers</a:t>
            </a:r>
          </a:p>
          <a:p>
            <a:pPr lvl="1" eaLnBrk="1" hangingPunct="1">
              <a:lnSpc>
                <a:spcPct val="90000"/>
              </a:lnSpc>
            </a:pPr>
            <a:r>
              <a:rPr lang="en-US" sz="2400" dirty="0"/>
              <a:t>Often you can grab passwords to non-local devices that you might not have access to, such as domain passwords</a:t>
            </a:r>
          </a:p>
          <a:p>
            <a:pPr lvl="1" eaLnBrk="1" hangingPunct="1">
              <a:lnSpc>
                <a:spcPct val="90000"/>
              </a:lnSpc>
            </a:pPr>
            <a:r>
              <a:rPr lang="en-US" sz="2400" dirty="0"/>
              <a:t>You might not want to alert the target by blanking their password</a:t>
            </a:r>
          </a:p>
        </p:txBody>
      </p:sp>
    </p:spTree>
    <p:extLst>
      <p:ext uri="{BB962C8B-B14F-4D97-AF65-F5344CB8AC3E}">
        <p14:creationId xmlns:p14="http://schemas.microsoft.com/office/powerpoint/2010/main" val="391815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274638"/>
            <a:ext cx="8229600" cy="1143000"/>
          </a:xfrm>
        </p:spPr>
        <p:txBody>
          <a:bodyPr>
            <a:normAutofit/>
          </a:bodyPr>
          <a:lstStyle/>
          <a:p>
            <a:pPr algn="r"/>
            <a:r>
              <a:rPr lang="en-US" alt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Owning the Box</a:t>
            </a:r>
          </a:p>
        </p:txBody>
      </p:sp>
      <p:sp>
        <p:nvSpPr>
          <p:cNvPr id="26627" name="Content Placeholder 2"/>
          <p:cNvSpPr>
            <a:spLocks noGrp="1"/>
          </p:cNvSpPr>
          <p:nvPr>
            <p:ph idx="1"/>
          </p:nvPr>
        </p:nvSpPr>
        <p:spPr/>
        <p:txBody>
          <a:bodyPr/>
          <a:lstStyle/>
          <a:p>
            <a:r>
              <a:rPr lang="en-US" altLang="en-US" sz="2400">
                <a:latin typeface="Arial" panose="020B0604020202020204" pitchFamily="34" charset="0"/>
                <a:ea typeface="ＭＳ Ｐゴシック" pitchFamily="34" charset="-128"/>
              </a:rPr>
              <a:t>When attackers have access to the computer, they can compromise other user accounts:</a:t>
            </a:r>
          </a:p>
          <a:p>
            <a:pPr lvl="1"/>
            <a:r>
              <a:rPr lang="en-US" altLang="en-US" sz="2400">
                <a:latin typeface="Arial" panose="020B0604020202020204" pitchFamily="34" charset="0"/>
                <a:ea typeface="ＭＳ Ｐゴシック" pitchFamily="34" charset="-128"/>
              </a:rPr>
              <a:t>Obtaining SAM: </a:t>
            </a:r>
          </a:p>
          <a:p>
            <a:pPr lvl="2"/>
            <a:r>
              <a:rPr lang="en-US" altLang="en-US" sz="2400">
                <a:latin typeface="Arial" panose="020B0604020202020204" pitchFamily="34" charset="0"/>
                <a:ea typeface="ＭＳ Ｐゴシック" pitchFamily="34" charset="-128"/>
              </a:rPr>
              <a:t>Stores user passwords in hashed form</a:t>
            </a:r>
          </a:p>
          <a:p>
            <a:pPr lvl="2"/>
            <a:r>
              <a:rPr lang="en-US" altLang="en-US" sz="2400">
                <a:latin typeface="Arial" panose="020B0604020202020204" pitchFamily="34" charset="0"/>
                <a:ea typeface="ＭＳ Ｐゴシック" pitchFamily="34" charset="-128"/>
              </a:rPr>
              <a:t>Encrypted</a:t>
            </a:r>
          </a:p>
          <a:p>
            <a:pPr lvl="2"/>
            <a:r>
              <a:rPr lang="en-US" altLang="en-US" sz="2400">
                <a:latin typeface="Arial" panose="020B0604020202020204" pitchFamily="34" charset="0"/>
                <a:ea typeface="ＭＳ Ｐゴシック" pitchFamily="34" charset="-128"/>
              </a:rPr>
              <a:t>Could reset passwords if they have physical access to the machine.</a:t>
            </a:r>
          </a:p>
        </p:txBody>
      </p:sp>
    </p:spTree>
    <p:extLst>
      <p:ext uri="{BB962C8B-B14F-4D97-AF65-F5344CB8AC3E}">
        <p14:creationId xmlns:p14="http://schemas.microsoft.com/office/powerpoint/2010/main" val="1972185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EE82F2DE-45E7-4DCC-87D2-0FDAA78947F9}" type="slidenum">
              <a:rPr lang="en-US" sz="1000" b="0">
                <a:solidFill>
                  <a:srgbClr val="000066"/>
                </a:solidFill>
                <a:latin typeface="Arial" charset="0"/>
              </a:rPr>
              <a:pPr algn="r"/>
              <a:t>19</a:t>
            </a:fld>
            <a:endParaRPr lang="en-US" sz="1000" b="0" dirty="0">
              <a:solidFill>
                <a:srgbClr val="000066"/>
              </a:solidFill>
              <a:latin typeface="Arial" charset="0"/>
            </a:endParaRPr>
          </a:p>
        </p:txBody>
      </p:sp>
      <p:sp>
        <p:nvSpPr>
          <p:cNvPr id="1833986" name="Rectangle 2"/>
          <p:cNvSpPr>
            <a:spLocks noGrp="1" noChangeArrowheads="1"/>
          </p:cNvSpPr>
          <p:nvPr>
            <p:ph type="title" idx="4294967295"/>
          </p:nvPr>
        </p:nvSpPr>
        <p:spPr>
          <a:xfrm>
            <a:off x="228600" y="762000"/>
            <a:ext cx="8686800" cy="990600"/>
          </a:xfrm>
        </p:spPr>
        <p:txBody>
          <a:bodyPr>
            <a:noAutofit/>
          </a:bodyPr>
          <a:lstStyle/>
          <a:p>
            <a:pP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Files you want to grab off of the hard drive of a Windows machine</a:t>
            </a:r>
          </a:p>
        </p:txBody>
      </p:sp>
      <p:sp>
        <p:nvSpPr>
          <p:cNvPr id="220164" name="Rectangle 3"/>
          <p:cNvSpPr>
            <a:spLocks noGrp="1" noChangeArrowheads="1"/>
          </p:cNvSpPr>
          <p:nvPr>
            <p:ph type="body" idx="4294967295"/>
          </p:nvPr>
        </p:nvSpPr>
        <p:spPr>
          <a:xfrm>
            <a:off x="0" y="2438400"/>
            <a:ext cx="8686800" cy="3962400"/>
          </a:xfrm>
        </p:spPr>
        <p:txBody>
          <a:bodyPr/>
          <a:lstStyle/>
          <a:p>
            <a:pPr eaLnBrk="1" hangingPunct="1">
              <a:lnSpc>
                <a:spcPct val="90000"/>
              </a:lnSpc>
            </a:pPr>
            <a:r>
              <a:rPr lang="en-US" sz="2400" dirty="0">
                <a:solidFill>
                  <a:srgbClr val="FFFF00"/>
                </a:solidFill>
              </a:rPr>
              <a:t>SAM File</a:t>
            </a:r>
          </a:p>
          <a:p>
            <a:pPr lvl="1" eaLnBrk="1" hangingPunct="1">
              <a:lnSpc>
                <a:spcPct val="90000"/>
              </a:lnSpc>
            </a:pPr>
            <a:r>
              <a:rPr lang="en-US" sz="2000" dirty="0"/>
              <a:t>Usually stored in C:\Windows\System32\config\SAM</a:t>
            </a:r>
          </a:p>
          <a:p>
            <a:pPr lvl="1" eaLnBrk="1" hangingPunct="1">
              <a:lnSpc>
                <a:spcPct val="90000"/>
              </a:lnSpc>
            </a:pPr>
            <a:r>
              <a:rPr lang="en-US" sz="2000" dirty="0"/>
              <a:t>Reason: This file stores the local passwords</a:t>
            </a:r>
          </a:p>
          <a:p>
            <a:pPr eaLnBrk="1" hangingPunct="1">
              <a:lnSpc>
                <a:spcPct val="90000"/>
              </a:lnSpc>
            </a:pPr>
            <a:r>
              <a:rPr lang="en-US" sz="2400" dirty="0">
                <a:solidFill>
                  <a:srgbClr val="FFFF00"/>
                </a:solidFill>
              </a:rPr>
              <a:t>SYSTEM File</a:t>
            </a:r>
          </a:p>
          <a:p>
            <a:pPr lvl="1" eaLnBrk="1" hangingPunct="1">
              <a:lnSpc>
                <a:spcPct val="90000"/>
              </a:lnSpc>
            </a:pPr>
            <a:r>
              <a:rPr lang="en-US" sz="2000" dirty="0"/>
              <a:t>Usually stored in C:\Windows\System32\config\SYSTEM</a:t>
            </a:r>
          </a:p>
          <a:p>
            <a:pPr lvl="1" eaLnBrk="1" hangingPunct="1">
              <a:lnSpc>
                <a:spcPct val="90000"/>
              </a:lnSpc>
            </a:pPr>
            <a:r>
              <a:rPr lang="en-US" sz="2000" dirty="0"/>
              <a:t>Reason: This file is used to decrypt the SAM file</a:t>
            </a:r>
          </a:p>
          <a:p>
            <a:pPr eaLnBrk="1" hangingPunct="1">
              <a:lnSpc>
                <a:spcPct val="90000"/>
              </a:lnSpc>
            </a:pPr>
            <a:r>
              <a:rPr lang="en-US" sz="2400" dirty="0">
                <a:solidFill>
                  <a:srgbClr val="FFFF00"/>
                </a:solidFill>
              </a:rPr>
              <a:t>SHADOW file</a:t>
            </a:r>
          </a:p>
          <a:p>
            <a:pPr lvl="1" eaLnBrk="1" hangingPunct="1">
              <a:lnSpc>
                <a:spcPct val="90000"/>
              </a:lnSpc>
            </a:pPr>
            <a:r>
              <a:rPr lang="en-US" sz="2000" dirty="0"/>
              <a:t>Usually stored in C:\Windows\System32\config\SHADOW</a:t>
            </a:r>
          </a:p>
          <a:p>
            <a:pPr lvl="1" eaLnBrk="1" hangingPunct="1">
              <a:lnSpc>
                <a:spcPct val="90000"/>
              </a:lnSpc>
            </a:pPr>
            <a:r>
              <a:rPr lang="en-US" sz="2000" dirty="0"/>
              <a:t>Reason: This file stores the Domain passwords</a:t>
            </a:r>
          </a:p>
        </p:txBody>
      </p:sp>
    </p:spTree>
    <p:extLst>
      <p:ext uri="{BB962C8B-B14F-4D97-AF65-F5344CB8AC3E}">
        <p14:creationId xmlns:p14="http://schemas.microsoft.com/office/powerpoint/2010/main" val="199035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Overview of the course</a:t>
            </a:r>
          </a:p>
        </p:txBody>
      </p:sp>
      <p:sp>
        <p:nvSpPr>
          <p:cNvPr id="3" name="Subtitle 2"/>
          <p:cNvSpPr>
            <a:spLocks noGrp="1"/>
          </p:cNvSpPr>
          <p:nvPr>
            <p:ph type="subTitle" idx="1"/>
          </p:nvPr>
        </p:nvSpPr>
        <p:spPr>
          <a:xfrm>
            <a:off x="341842" y="1447800"/>
            <a:ext cx="8649758" cy="5029200"/>
          </a:xfrm>
        </p:spPr>
        <p:txBody>
          <a:bodyPr>
            <a:noAutofit/>
          </a:bodyPr>
          <a:lstStyle/>
          <a:p>
            <a:pPr marL="342900" indent="-342900" algn="l">
              <a:buFontTx/>
              <a:buChar char="-"/>
            </a:pPr>
            <a:r>
              <a:rPr lang="en-US" sz="1800" dirty="0"/>
              <a:t>Week 01 – Introduction, Ethical Hacking Basics, Ethics, Law</a:t>
            </a:r>
          </a:p>
          <a:p>
            <a:pPr marL="342900" indent="-342900" algn="l">
              <a:buFontTx/>
              <a:buChar char="-"/>
            </a:pPr>
            <a:r>
              <a:rPr lang="en-US" sz="1800" dirty="0"/>
              <a:t>Week 02 – Technical Foundations of Hacking</a:t>
            </a:r>
          </a:p>
          <a:p>
            <a:pPr marL="342900" indent="-342900" algn="l">
              <a:buFontTx/>
              <a:buChar char="-"/>
            </a:pPr>
            <a:r>
              <a:rPr lang="en-US" sz="1800" dirty="0"/>
              <a:t>Week 03 – Reconnaissance, Social Media</a:t>
            </a:r>
          </a:p>
          <a:p>
            <a:pPr marL="342900" indent="-342900" algn="l">
              <a:buFontTx/>
              <a:buChar char="-"/>
            </a:pPr>
            <a:r>
              <a:rPr lang="en-US" sz="1800" dirty="0"/>
              <a:t>Week 04 – Scanning and Probing</a:t>
            </a:r>
          </a:p>
          <a:p>
            <a:pPr marL="342900" indent="-342900" algn="l">
              <a:buFontTx/>
              <a:buChar char="-"/>
            </a:pPr>
            <a:r>
              <a:rPr lang="en-US" sz="1800" dirty="0"/>
              <a:t>Week 05 – Vulnerability Identification</a:t>
            </a:r>
          </a:p>
          <a:p>
            <a:pPr marL="342900" indent="-342900" algn="l">
              <a:buFontTx/>
              <a:buChar char="-"/>
            </a:pPr>
            <a:r>
              <a:rPr lang="en-US" sz="1800" dirty="0"/>
              <a:t>Week 06 – Exploiting Weaknesses </a:t>
            </a:r>
          </a:p>
          <a:p>
            <a:pPr marL="342900" indent="-342900" algn="l">
              <a:buFontTx/>
              <a:buChar char="-"/>
            </a:pPr>
            <a:r>
              <a:rPr lang="en-US" sz="1800" dirty="0"/>
              <a:t>Week 07 – Class Presentations / Review for Exam</a:t>
            </a:r>
          </a:p>
          <a:p>
            <a:pPr marL="342900" indent="-342900" algn="l">
              <a:buFontTx/>
              <a:buChar char="-"/>
            </a:pPr>
            <a:r>
              <a:rPr lang="en-US" sz="1800" dirty="0"/>
              <a:t>Week 08 – Spring Break</a:t>
            </a:r>
          </a:p>
          <a:p>
            <a:pPr marL="342900" indent="-342900" algn="l">
              <a:buFontTx/>
              <a:buChar char="-"/>
            </a:pPr>
            <a:r>
              <a:rPr lang="en-US" sz="1800" dirty="0"/>
              <a:t>Week 09 – Midterm Exam</a:t>
            </a:r>
          </a:p>
          <a:p>
            <a:pPr marL="342900" indent="-342900" algn="l">
              <a:buFontTx/>
              <a:buChar char="-"/>
            </a:pPr>
            <a:r>
              <a:rPr lang="en-US" sz="1800" dirty="0">
                <a:solidFill>
                  <a:srgbClr val="FFFF00"/>
                </a:solidFill>
              </a:rPr>
              <a:t>Week 10 </a:t>
            </a:r>
            <a:r>
              <a:rPr lang="mr-IN" sz="1800" dirty="0">
                <a:solidFill>
                  <a:srgbClr val="FFFF00"/>
                </a:solidFill>
              </a:rPr>
              <a:t>–</a:t>
            </a:r>
            <a:r>
              <a:rPr lang="en-US" sz="1800" dirty="0">
                <a:solidFill>
                  <a:srgbClr val="FFFF00"/>
                </a:solidFill>
              </a:rPr>
              <a:t> Privilege Escalation, Maintaining Access</a:t>
            </a:r>
          </a:p>
          <a:p>
            <a:pPr marL="342900" indent="-342900" algn="l">
              <a:buFontTx/>
              <a:buChar char="-"/>
            </a:pPr>
            <a:r>
              <a:rPr lang="en-US" sz="1800" dirty="0"/>
              <a:t>Week 11 – Malware, Covering your Tracks</a:t>
            </a:r>
          </a:p>
          <a:p>
            <a:pPr marL="342900" indent="-342900" algn="l">
              <a:buFontTx/>
              <a:buChar char="-"/>
            </a:pPr>
            <a:r>
              <a:rPr lang="en-US" sz="1800" dirty="0"/>
              <a:t>Week 12 – The Web</a:t>
            </a:r>
          </a:p>
          <a:p>
            <a:pPr marL="342900" indent="-342900" algn="l">
              <a:buFontTx/>
              <a:buChar char="-"/>
            </a:pPr>
            <a:r>
              <a:rPr lang="en-US" sz="1800" dirty="0"/>
              <a:t>Week 13 – Wireless and Mobile Security</a:t>
            </a:r>
          </a:p>
          <a:p>
            <a:pPr marL="342900" indent="-342900" algn="l">
              <a:buFontTx/>
              <a:buChar char="-"/>
            </a:pPr>
            <a:r>
              <a:rPr lang="en-US" sz="1800" dirty="0"/>
              <a:t>Week 14 – Physical Security, Social Engineering, and Security Policies</a:t>
            </a:r>
            <a:endParaRPr lang="en-US" sz="1800" dirty="0">
              <a:solidFill>
                <a:srgbClr val="1FEA05"/>
              </a:solidFill>
            </a:endParaRPr>
          </a:p>
          <a:p>
            <a:pPr marL="342900" indent="-342900" algn="l">
              <a:buFontTx/>
              <a:buChar char="-"/>
            </a:pPr>
            <a:r>
              <a:rPr lang="en-US" sz="1800" dirty="0">
                <a:solidFill>
                  <a:srgbClr val="FFC000"/>
                </a:solidFill>
              </a:rPr>
              <a:t>Week 15 – Class Presentations / Review for Exam </a:t>
            </a:r>
          </a:p>
          <a:p>
            <a:pPr marL="342900" indent="-342900" algn="l">
              <a:buFontTx/>
              <a:buChar char="-"/>
            </a:pPr>
            <a:r>
              <a:rPr lang="en-US" sz="1800" dirty="0">
                <a:solidFill>
                  <a:srgbClr val="FF0000"/>
                </a:solidFill>
              </a:rPr>
              <a:t>Week 16 – Final Exam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437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0B9900A5-AF74-4CAE-9FDF-1914588F34F2}" type="slidenum">
              <a:rPr lang="en-US" sz="1000" b="0">
                <a:solidFill>
                  <a:srgbClr val="000066"/>
                </a:solidFill>
                <a:latin typeface="Arial" charset="0"/>
              </a:rPr>
              <a:pPr algn="r"/>
              <a:t>20</a:t>
            </a:fld>
            <a:endParaRPr lang="en-US" sz="1000" b="0" dirty="0">
              <a:solidFill>
                <a:srgbClr val="000066"/>
              </a:solidFill>
              <a:latin typeface="Arial" charset="0"/>
            </a:endParaRPr>
          </a:p>
        </p:txBody>
      </p:sp>
      <p:sp>
        <p:nvSpPr>
          <p:cNvPr id="1835010" name="Rectangle 2"/>
          <p:cNvSpPr>
            <a:spLocks noGrp="1" noChangeArrowheads="1"/>
          </p:cNvSpPr>
          <p:nvPr>
            <p:ph type="title" idx="4294967295"/>
          </p:nvPr>
        </p:nvSpPr>
        <p:spPr>
          <a:xfrm>
            <a:off x="228600" y="381000"/>
            <a:ext cx="8686800" cy="9906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Password Cracking</a:t>
            </a:r>
          </a:p>
        </p:txBody>
      </p:sp>
      <p:sp>
        <p:nvSpPr>
          <p:cNvPr id="221188" name="Rectangle 3"/>
          <p:cNvSpPr>
            <a:spLocks noGrp="1" noChangeArrowheads="1"/>
          </p:cNvSpPr>
          <p:nvPr>
            <p:ph type="body" idx="4294967295"/>
          </p:nvPr>
        </p:nvSpPr>
        <p:spPr>
          <a:xfrm>
            <a:off x="0" y="1981200"/>
            <a:ext cx="8686800" cy="4495800"/>
          </a:xfrm>
        </p:spPr>
        <p:txBody>
          <a:bodyPr/>
          <a:lstStyle/>
          <a:p>
            <a:pPr eaLnBrk="1" hangingPunct="1"/>
            <a:r>
              <a:rPr lang="en-US" sz="2400" dirty="0"/>
              <a:t>Password Crackers</a:t>
            </a:r>
          </a:p>
          <a:p>
            <a:pPr lvl="1" eaLnBrk="1" hangingPunct="1"/>
            <a:r>
              <a:rPr lang="en-US" sz="2000" dirty="0">
                <a:solidFill>
                  <a:srgbClr val="FFFF00"/>
                </a:solidFill>
              </a:rPr>
              <a:t>John the Ripper</a:t>
            </a:r>
            <a:r>
              <a:rPr lang="en-US" sz="2000" dirty="0">
                <a:sym typeface="Wingdings" pitchFamily="2" charset="2"/>
              </a:rPr>
              <a:t> - UNIX password cracker for DOS, Win95, UNIX and NT LanMan</a:t>
            </a:r>
          </a:p>
          <a:p>
            <a:pPr lvl="1" eaLnBrk="1" hangingPunct="1"/>
            <a:r>
              <a:rPr lang="en-US" sz="2000" dirty="0">
                <a:solidFill>
                  <a:srgbClr val="FFFF00"/>
                </a:solidFill>
                <a:sym typeface="Wingdings" pitchFamily="2" charset="2"/>
              </a:rPr>
              <a:t>Ophcrack</a:t>
            </a:r>
            <a:r>
              <a:rPr lang="en-US" sz="2000" dirty="0">
                <a:sym typeface="Wingdings" pitchFamily="2" charset="2"/>
              </a:rPr>
              <a:t> – Linux, Mac and Windows password cracker based on rainbow tables. It is a very efficient implementation of rainbow tables done by the inventors of the method. </a:t>
            </a:r>
          </a:p>
          <a:p>
            <a:pPr lvl="1" eaLnBrk="1" hangingPunct="1"/>
            <a:r>
              <a:rPr lang="en-US" sz="2000" dirty="0">
                <a:solidFill>
                  <a:srgbClr val="FFFF00"/>
                </a:solidFill>
              </a:rPr>
              <a:t>Lcp</a:t>
            </a:r>
            <a:r>
              <a:rPr lang="en-US" sz="2000" dirty="0">
                <a:sym typeface="Wingdings" pitchFamily="2" charset="2"/>
              </a:rPr>
              <a:t> - computes user passwords from cryptographic hashes</a:t>
            </a:r>
          </a:p>
          <a:p>
            <a:pPr lvl="1" eaLnBrk="1" hangingPunct="1"/>
            <a:r>
              <a:rPr lang="en-US" sz="2000" dirty="0">
                <a:solidFill>
                  <a:srgbClr val="FFFF00"/>
                </a:solidFill>
              </a:rPr>
              <a:t>Cain &amp; Abel </a:t>
            </a:r>
            <a:r>
              <a:rPr lang="en-US" sz="2000" dirty="0"/>
              <a:t>– includes a bunch of password crackers among its other networking tools</a:t>
            </a:r>
          </a:p>
          <a:p>
            <a:pPr lvl="1" eaLnBrk="1" hangingPunct="1"/>
            <a:r>
              <a:rPr lang="en-US" sz="2000" dirty="0">
                <a:solidFill>
                  <a:srgbClr val="FFFF00"/>
                </a:solidFill>
              </a:rPr>
              <a:t>PWDUMP</a:t>
            </a:r>
            <a:r>
              <a:rPr lang="en-US" sz="2000" dirty="0"/>
              <a:t> – command line tool that can bypass SYSKEY encryption</a:t>
            </a:r>
          </a:p>
          <a:p>
            <a:pPr lvl="1" eaLnBrk="1" hangingPunct="1"/>
            <a:r>
              <a:rPr lang="en-US" sz="2000" dirty="0">
                <a:solidFill>
                  <a:srgbClr val="FFFF00"/>
                </a:solidFill>
              </a:rPr>
              <a:t>Nutcracker</a:t>
            </a:r>
            <a:r>
              <a:rPr lang="en-US" sz="2000" dirty="0">
                <a:sym typeface="Wingdings" pitchFamily="2" charset="2"/>
              </a:rPr>
              <a:t> - dictionary and brute force</a:t>
            </a:r>
            <a:r>
              <a:rPr lang="en-US" sz="2000" dirty="0"/>
              <a:t> attacks</a:t>
            </a:r>
          </a:p>
          <a:p>
            <a:pPr lvl="1" eaLnBrk="1" hangingPunct="1"/>
            <a:r>
              <a:rPr lang="en-US" sz="2000" dirty="0">
                <a:solidFill>
                  <a:srgbClr val="FFFF00"/>
                </a:solidFill>
              </a:rPr>
              <a:t>Crackerjack</a:t>
            </a:r>
            <a:r>
              <a:rPr lang="en-US" sz="2000" dirty="0">
                <a:sym typeface="Wingdings" pitchFamily="2" charset="2"/>
              </a:rPr>
              <a:t> - encrypted UNIX passwords</a:t>
            </a:r>
          </a:p>
        </p:txBody>
      </p:sp>
    </p:spTree>
    <p:extLst>
      <p:ext uri="{BB962C8B-B14F-4D97-AF65-F5344CB8AC3E}">
        <p14:creationId xmlns:p14="http://schemas.microsoft.com/office/powerpoint/2010/main" val="3372504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274638"/>
            <a:ext cx="8305800" cy="1143000"/>
          </a:xfrm>
        </p:spPr>
        <p:txBody>
          <a:bodyPr>
            <a:normAutofit/>
          </a:bodyPr>
          <a:lstStyle/>
          <a:p>
            <a:pPr algn="r"/>
            <a:r>
              <a:rPr lang="en-US" alt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Authentication Types</a:t>
            </a:r>
          </a:p>
        </p:txBody>
      </p:sp>
      <p:sp>
        <p:nvSpPr>
          <p:cNvPr id="27651" name="Content Placeholder 2"/>
          <p:cNvSpPr>
            <a:spLocks noGrp="1"/>
          </p:cNvSpPr>
          <p:nvPr>
            <p:ph idx="1"/>
          </p:nvPr>
        </p:nvSpPr>
        <p:spPr/>
        <p:txBody>
          <a:bodyPr/>
          <a:lstStyle/>
          <a:p>
            <a:pPr>
              <a:lnSpc>
                <a:spcPct val="80000"/>
              </a:lnSpc>
            </a:pPr>
            <a:r>
              <a:rPr lang="en-US" altLang="en-US" sz="2500" dirty="0">
                <a:latin typeface="Arial" panose="020B0604020202020204" pitchFamily="34" charset="0"/>
                <a:ea typeface="ＭＳ Ｐゴシック" pitchFamily="34" charset="-128"/>
              </a:rPr>
              <a:t>LM authentication:</a:t>
            </a:r>
          </a:p>
          <a:p>
            <a:pPr lvl="1">
              <a:lnSpc>
                <a:spcPct val="80000"/>
              </a:lnSpc>
            </a:pPr>
            <a:r>
              <a:rPr lang="en-US" altLang="en-US" sz="2200" dirty="0">
                <a:latin typeface="Arial" panose="020B0604020202020204" pitchFamily="34" charset="0"/>
                <a:ea typeface="ＭＳ Ｐゴシック" pitchFamily="34" charset="-128"/>
              </a:rPr>
              <a:t>Used by Windows 95/98/Me</a:t>
            </a:r>
          </a:p>
          <a:p>
            <a:pPr lvl="1">
              <a:lnSpc>
                <a:spcPct val="80000"/>
              </a:lnSpc>
            </a:pPr>
            <a:r>
              <a:rPr lang="en-US" altLang="en-US" sz="2200" dirty="0">
                <a:latin typeface="Arial" panose="020B0604020202020204" pitchFamily="34" charset="0"/>
                <a:ea typeface="ＭＳ Ｐゴシック" pitchFamily="34" charset="-128"/>
              </a:rPr>
              <a:t>Based on DES </a:t>
            </a:r>
          </a:p>
          <a:p>
            <a:pPr lvl="1">
              <a:lnSpc>
                <a:spcPct val="80000"/>
              </a:lnSpc>
            </a:pPr>
            <a:r>
              <a:rPr lang="en-US" altLang="en-US" sz="2200" dirty="0">
                <a:latin typeface="Arial" panose="020B0604020202020204" pitchFamily="34" charset="0"/>
                <a:ea typeface="ＭＳ Ｐゴシック" pitchFamily="34" charset="-128"/>
              </a:rPr>
              <a:t>Easy to crack </a:t>
            </a:r>
          </a:p>
          <a:p>
            <a:pPr lvl="1">
              <a:lnSpc>
                <a:spcPct val="80000"/>
              </a:lnSpc>
            </a:pPr>
            <a:r>
              <a:rPr lang="en-US" altLang="en-US" sz="2200" dirty="0">
                <a:latin typeface="Arial" panose="020B0604020202020204" pitchFamily="34" charset="0"/>
                <a:ea typeface="ＭＳ Ｐゴシック" pitchFamily="34" charset="-128"/>
              </a:rPr>
              <a:t>Could still be used for backward compatibility</a:t>
            </a:r>
          </a:p>
          <a:p>
            <a:pPr>
              <a:lnSpc>
                <a:spcPct val="80000"/>
              </a:lnSpc>
            </a:pPr>
            <a:r>
              <a:rPr lang="en-US" altLang="en-US" sz="2500" dirty="0">
                <a:latin typeface="Arial" panose="020B0604020202020204" pitchFamily="34" charset="0"/>
                <a:ea typeface="ＭＳ Ｐゴシック" pitchFamily="34" charset="-128"/>
              </a:rPr>
              <a:t>NTLM authentication:</a:t>
            </a:r>
          </a:p>
          <a:p>
            <a:pPr lvl="1">
              <a:lnSpc>
                <a:spcPct val="80000"/>
              </a:lnSpc>
            </a:pPr>
            <a:r>
              <a:rPr lang="en-US" altLang="en-US" sz="2200" dirty="0">
                <a:latin typeface="Arial" panose="020B0604020202020204" pitchFamily="34" charset="0"/>
                <a:ea typeface="ＭＳ Ｐゴシック" pitchFamily="34" charset="-128"/>
              </a:rPr>
              <a:t>Used by Windows NT before service pack 3</a:t>
            </a:r>
          </a:p>
          <a:p>
            <a:pPr lvl="1">
              <a:lnSpc>
                <a:spcPct val="80000"/>
              </a:lnSpc>
            </a:pPr>
            <a:r>
              <a:rPr lang="en-US" altLang="en-US" sz="2200" dirty="0">
                <a:latin typeface="Arial" panose="020B0604020202020204" pitchFamily="34" charset="0"/>
                <a:ea typeface="ＭＳ Ｐゴシック" pitchFamily="34" charset="-128"/>
              </a:rPr>
              <a:t>Based on DES and MD4</a:t>
            </a:r>
          </a:p>
          <a:p>
            <a:pPr>
              <a:lnSpc>
                <a:spcPct val="80000"/>
              </a:lnSpc>
            </a:pPr>
            <a:r>
              <a:rPr lang="en-US" altLang="en-US" sz="2500" dirty="0">
                <a:latin typeface="Arial" panose="020B0604020202020204" pitchFamily="34" charset="0"/>
                <a:ea typeface="ＭＳ Ｐゴシック" pitchFamily="34" charset="-128"/>
              </a:rPr>
              <a:t>NTLM v2:</a:t>
            </a:r>
          </a:p>
          <a:p>
            <a:pPr lvl="1">
              <a:lnSpc>
                <a:spcPct val="80000"/>
              </a:lnSpc>
            </a:pPr>
            <a:r>
              <a:rPr lang="en-US" altLang="en-US" sz="2200" dirty="0">
                <a:latin typeface="Arial" panose="020B0604020202020204" pitchFamily="34" charset="0"/>
                <a:ea typeface="ＭＳ Ｐゴシック" pitchFamily="34" charset="-128"/>
              </a:rPr>
              <a:t>Based on MD4 and HMAC-MD5</a:t>
            </a:r>
          </a:p>
          <a:p>
            <a:pPr>
              <a:lnSpc>
                <a:spcPct val="80000"/>
              </a:lnSpc>
            </a:pPr>
            <a:r>
              <a:rPr lang="en-US" altLang="en-US" sz="2500" dirty="0">
                <a:latin typeface="Arial" panose="020B0604020202020204" pitchFamily="34" charset="0"/>
                <a:ea typeface="ＭＳ Ｐゴシック" pitchFamily="34" charset="-128"/>
              </a:rPr>
              <a:t>Kerberos:</a:t>
            </a:r>
          </a:p>
          <a:p>
            <a:pPr lvl="1">
              <a:lnSpc>
                <a:spcPct val="80000"/>
              </a:lnSpc>
            </a:pPr>
            <a:r>
              <a:rPr lang="en-US" altLang="en-US" sz="2200" dirty="0">
                <a:latin typeface="Arial" panose="020B0604020202020204" pitchFamily="34" charset="0"/>
                <a:ea typeface="ＭＳ Ｐゴシック" pitchFamily="34" charset="-128"/>
              </a:rPr>
              <a:t>Windows 2000 and later </a:t>
            </a:r>
          </a:p>
        </p:txBody>
      </p:sp>
    </p:spTree>
    <p:extLst>
      <p:ext uri="{BB962C8B-B14F-4D97-AF65-F5344CB8AC3E}">
        <p14:creationId xmlns:p14="http://schemas.microsoft.com/office/powerpoint/2010/main" val="72489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2CA1FC01-B9AB-43B5-A1B6-06461651D28A}" type="slidenum">
              <a:rPr lang="en-US" sz="1000" b="0">
                <a:solidFill>
                  <a:srgbClr val="000066"/>
                </a:solidFill>
                <a:latin typeface="Arial" charset="0"/>
              </a:rPr>
              <a:pPr algn="r"/>
              <a:t>22</a:t>
            </a:fld>
            <a:endParaRPr lang="en-US" sz="1000" b="0" dirty="0">
              <a:solidFill>
                <a:srgbClr val="000066"/>
              </a:solidFill>
              <a:latin typeface="Arial" charset="0"/>
            </a:endParaRPr>
          </a:p>
        </p:txBody>
      </p:sp>
      <p:sp>
        <p:nvSpPr>
          <p:cNvPr id="1836034" name="Rectangle 2"/>
          <p:cNvSpPr>
            <a:spLocks noGrp="1" noChangeArrowheads="1"/>
          </p:cNvSpPr>
          <p:nvPr>
            <p:ph type="title" idx="4294967295"/>
          </p:nvPr>
        </p:nvSpPr>
        <p:spPr>
          <a:xfrm>
            <a:off x="381000" y="419637"/>
            <a:ext cx="8686800" cy="9906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Types of Windows Hashes</a:t>
            </a:r>
          </a:p>
        </p:txBody>
      </p:sp>
      <p:sp>
        <p:nvSpPr>
          <p:cNvPr id="222212" name="Rectangle 3"/>
          <p:cNvSpPr>
            <a:spLocks noGrp="1" noChangeArrowheads="1"/>
          </p:cNvSpPr>
          <p:nvPr>
            <p:ph type="body" idx="4294967295"/>
          </p:nvPr>
        </p:nvSpPr>
        <p:spPr>
          <a:xfrm>
            <a:off x="0" y="1981200"/>
            <a:ext cx="8686800" cy="4267200"/>
          </a:xfrm>
        </p:spPr>
        <p:txBody>
          <a:bodyPr/>
          <a:lstStyle/>
          <a:p>
            <a:pPr eaLnBrk="1" hangingPunct="1"/>
            <a:r>
              <a:rPr lang="en-US" dirty="0"/>
              <a:t>LanMan</a:t>
            </a:r>
          </a:p>
          <a:p>
            <a:pPr lvl="1" eaLnBrk="1" hangingPunct="1"/>
            <a:r>
              <a:rPr lang="en-US" dirty="0"/>
              <a:t>Is still used by default to provide backwards compatibility with Windows 98 machines</a:t>
            </a:r>
          </a:p>
          <a:p>
            <a:pPr lvl="1" eaLnBrk="1" hangingPunct="1"/>
            <a:r>
              <a:rPr lang="en-US" dirty="0"/>
              <a:t>Takes your password, breaks it up into two 7 character passwords, capitalizes the letters and then hashes them</a:t>
            </a:r>
          </a:p>
          <a:p>
            <a:pPr lvl="1" eaLnBrk="1" hangingPunct="1"/>
            <a:r>
              <a:rPr lang="en-US" dirty="0"/>
              <a:t>Very, very weak.  Can be broken in minutes with rainbow tables</a:t>
            </a:r>
          </a:p>
          <a:p>
            <a:pPr lvl="1" eaLnBrk="1" hangingPunct="1"/>
            <a:endParaRPr lang="en-US" dirty="0"/>
          </a:p>
        </p:txBody>
      </p:sp>
    </p:spTree>
    <p:extLst>
      <p:ext uri="{BB962C8B-B14F-4D97-AF65-F5344CB8AC3E}">
        <p14:creationId xmlns:p14="http://schemas.microsoft.com/office/powerpoint/2010/main" val="2353577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61AD1C96-A2CB-42EA-BFDF-E16398262223}" type="slidenum">
              <a:rPr lang="en-US" sz="1000" b="0">
                <a:solidFill>
                  <a:srgbClr val="000066"/>
                </a:solidFill>
                <a:latin typeface="Arial" charset="0"/>
              </a:rPr>
              <a:pPr algn="r"/>
              <a:t>23</a:t>
            </a:fld>
            <a:endParaRPr lang="en-US" sz="1000" b="0" dirty="0">
              <a:solidFill>
                <a:srgbClr val="000066"/>
              </a:solidFill>
              <a:latin typeface="Arial" charset="0"/>
            </a:endParaRPr>
          </a:p>
        </p:txBody>
      </p:sp>
      <p:sp>
        <p:nvSpPr>
          <p:cNvPr id="1837058" name="Rectangle 2"/>
          <p:cNvSpPr>
            <a:spLocks noGrp="1" noChangeArrowheads="1"/>
          </p:cNvSpPr>
          <p:nvPr>
            <p:ph type="title" idx="4294967295"/>
          </p:nvPr>
        </p:nvSpPr>
        <p:spPr>
          <a:xfrm>
            <a:off x="191037" y="431442"/>
            <a:ext cx="8686800" cy="9906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NTLM Hash</a:t>
            </a:r>
          </a:p>
        </p:txBody>
      </p:sp>
      <p:sp>
        <p:nvSpPr>
          <p:cNvPr id="223236" name="Rectangle 3"/>
          <p:cNvSpPr>
            <a:spLocks noGrp="1" noChangeArrowheads="1"/>
          </p:cNvSpPr>
          <p:nvPr>
            <p:ph type="body" idx="4294967295"/>
          </p:nvPr>
        </p:nvSpPr>
        <p:spPr>
          <a:xfrm>
            <a:off x="0" y="1981200"/>
            <a:ext cx="8686800" cy="4267200"/>
          </a:xfrm>
        </p:spPr>
        <p:txBody>
          <a:bodyPr/>
          <a:lstStyle/>
          <a:p>
            <a:pPr eaLnBrk="1" hangingPunct="1">
              <a:lnSpc>
                <a:spcPct val="90000"/>
              </a:lnSpc>
            </a:pPr>
            <a:r>
              <a:rPr lang="en-US" dirty="0"/>
              <a:t>Much stronger than LanMan</a:t>
            </a:r>
          </a:p>
          <a:p>
            <a:pPr lvl="1" eaLnBrk="1" hangingPunct="1">
              <a:lnSpc>
                <a:spcPct val="90000"/>
              </a:lnSpc>
            </a:pPr>
            <a:r>
              <a:rPr lang="en-US" dirty="0"/>
              <a:t>It is case sensitive</a:t>
            </a:r>
          </a:p>
          <a:p>
            <a:pPr lvl="1" eaLnBrk="1" hangingPunct="1">
              <a:lnSpc>
                <a:spcPct val="90000"/>
              </a:lnSpc>
            </a:pPr>
            <a:r>
              <a:rPr lang="en-US" dirty="0"/>
              <a:t>It doesn’t break up the password like LanMan</a:t>
            </a:r>
          </a:p>
          <a:p>
            <a:pPr eaLnBrk="1" hangingPunct="1">
              <a:lnSpc>
                <a:spcPct val="90000"/>
              </a:lnSpc>
            </a:pPr>
            <a:r>
              <a:rPr lang="en-US" dirty="0"/>
              <a:t>Still vulnerable to rainbow tables</a:t>
            </a:r>
          </a:p>
          <a:p>
            <a:pPr lvl="1" eaLnBrk="1" hangingPunct="1">
              <a:lnSpc>
                <a:spcPct val="90000"/>
              </a:lnSpc>
            </a:pPr>
            <a:r>
              <a:rPr lang="en-US" dirty="0"/>
              <a:t>There are publicly available rainbow tables that can break up to a 7 character password, or 8 characters if only text and numbers are used</a:t>
            </a:r>
          </a:p>
          <a:p>
            <a:pPr lvl="1" eaLnBrk="1" hangingPunct="1">
              <a:lnSpc>
                <a:spcPct val="90000"/>
              </a:lnSpc>
            </a:pPr>
            <a:r>
              <a:rPr lang="en-US" dirty="0"/>
              <a:t>Sponsored hackers probably have much more complete rainbow tables</a:t>
            </a:r>
          </a:p>
        </p:txBody>
      </p:sp>
    </p:spTree>
    <p:extLst>
      <p:ext uri="{BB962C8B-B14F-4D97-AF65-F5344CB8AC3E}">
        <p14:creationId xmlns:p14="http://schemas.microsoft.com/office/powerpoint/2010/main" val="344112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5"/>
          <p:cNvSpPr txBox="1">
            <a:spLocks noGrp="1"/>
          </p:cNvSpPr>
          <p:nvPr/>
        </p:nvSpPr>
        <p:spPr bwMode="auto">
          <a:xfrm>
            <a:off x="7010400" y="6324600"/>
            <a:ext cx="1905000" cy="381000"/>
          </a:xfrm>
          <a:prstGeom prst="rect">
            <a:avLst/>
          </a:prstGeom>
          <a:noFill/>
          <a:ln w="9525">
            <a:noFill/>
            <a:miter lim="800000"/>
            <a:headEnd/>
            <a:tailEnd/>
          </a:ln>
        </p:spPr>
        <p:txBody>
          <a:bodyPr/>
          <a:lstStyle/>
          <a:p>
            <a:pPr algn="r"/>
            <a:fld id="{633BBA35-7AEA-4DE1-A9D7-31B8D388F894}" type="slidenum">
              <a:rPr lang="en-US" sz="1000" b="0">
                <a:solidFill>
                  <a:srgbClr val="000066"/>
                </a:solidFill>
                <a:latin typeface="Arial" charset="0"/>
              </a:rPr>
              <a:pPr algn="r"/>
              <a:t>24</a:t>
            </a:fld>
            <a:endParaRPr lang="en-US" sz="1000" b="0" dirty="0">
              <a:solidFill>
                <a:srgbClr val="000066"/>
              </a:solidFill>
              <a:latin typeface="Arial" charset="0"/>
            </a:endParaRPr>
          </a:p>
        </p:txBody>
      </p:sp>
      <p:sp>
        <p:nvSpPr>
          <p:cNvPr id="1838082" name="Rectangle 2"/>
          <p:cNvSpPr>
            <a:spLocks noGrp="1" noChangeArrowheads="1"/>
          </p:cNvSpPr>
          <p:nvPr>
            <p:ph type="title" idx="4294967295"/>
          </p:nvPr>
        </p:nvSpPr>
        <p:spPr>
          <a:xfrm>
            <a:off x="228600" y="443248"/>
            <a:ext cx="8686800" cy="9906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MSCache Hashes</a:t>
            </a:r>
          </a:p>
        </p:txBody>
      </p:sp>
      <p:sp>
        <p:nvSpPr>
          <p:cNvPr id="224260" name="Rectangle 3"/>
          <p:cNvSpPr>
            <a:spLocks noGrp="1" noChangeArrowheads="1"/>
          </p:cNvSpPr>
          <p:nvPr>
            <p:ph type="body" idx="4294967295"/>
          </p:nvPr>
        </p:nvSpPr>
        <p:spPr>
          <a:xfrm>
            <a:off x="0" y="1981200"/>
            <a:ext cx="8686800" cy="4267200"/>
          </a:xfrm>
        </p:spPr>
        <p:txBody>
          <a:bodyPr/>
          <a:lstStyle/>
          <a:p>
            <a:pPr eaLnBrk="1" hangingPunct="1"/>
            <a:r>
              <a:rPr lang="en-US" dirty="0"/>
              <a:t>Windows Domain Hashes</a:t>
            </a:r>
          </a:p>
          <a:p>
            <a:pPr eaLnBrk="1" hangingPunct="1"/>
            <a:r>
              <a:rPr lang="en-US" dirty="0"/>
              <a:t>Very Secure</a:t>
            </a:r>
          </a:p>
          <a:p>
            <a:pPr eaLnBrk="1" hangingPunct="1"/>
            <a:r>
              <a:rPr lang="en-US" dirty="0"/>
              <a:t>By default, the last 10 domain users to log onto a computer have their credentials saved</a:t>
            </a:r>
          </a:p>
          <a:p>
            <a:pPr lvl="1" eaLnBrk="1" hangingPunct="1"/>
            <a:r>
              <a:rPr lang="en-US" dirty="0"/>
              <a:t>This include administrators</a:t>
            </a:r>
          </a:p>
          <a:p>
            <a:pPr eaLnBrk="1" hangingPunct="1"/>
            <a:endParaRPr lang="en-US" dirty="0"/>
          </a:p>
        </p:txBody>
      </p:sp>
    </p:spTree>
    <p:extLst>
      <p:ext uri="{BB962C8B-B14F-4D97-AF65-F5344CB8AC3E}">
        <p14:creationId xmlns:p14="http://schemas.microsoft.com/office/powerpoint/2010/main" val="1875383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3044"/>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How passwords work</a:t>
            </a:r>
          </a:p>
        </p:txBody>
      </p:sp>
      <p:sp>
        <p:nvSpPr>
          <p:cNvPr id="231427" name="TextBox 3"/>
          <p:cNvSpPr txBox="1">
            <a:spLocks noChangeArrowheads="1"/>
          </p:cNvSpPr>
          <p:nvPr/>
        </p:nvSpPr>
        <p:spPr bwMode="auto">
          <a:xfrm>
            <a:off x="228600" y="1447800"/>
            <a:ext cx="1676400" cy="646113"/>
          </a:xfrm>
          <a:prstGeom prst="rect">
            <a:avLst/>
          </a:prstGeom>
          <a:noFill/>
          <a:ln w="9525">
            <a:noFill/>
            <a:miter lim="800000"/>
            <a:headEnd/>
            <a:tailEnd/>
          </a:ln>
        </p:spPr>
        <p:txBody>
          <a:bodyPr>
            <a:spAutoFit/>
          </a:bodyPr>
          <a:lstStyle/>
          <a:p>
            <a:r>
              <a:rPr lang="en-US" sz="1800" dirty="0"/>
              <a:t>User types in password</a:t>
            </a:r>
          </a:p>
        </p:txBody>
      </p:sp>
      <p:cxnSp>
        <p:nvCxnSpPr>
          <p:cNvPr id="6" name="Curved Connector 5"/>
          <p:cNvCxnSpPr/>
          <p:nvPr/>
        </p:nvCxnSpPr>
        <p:spPr>
          <a:xfrm>
            <a:off x="1905000" y="2362200"/>
            <a:ext cx="9906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1429" name="TextBox 8"/>
          <p:cNvSpPr txBox="1">
            <a:spLocks noChangeArrowheads="1"/>
          </p:cNvSpPr>
          <p:nvPr/>
        </p:nvSpPr>
        <p:spPr bwMode="auto">
          <a:xfrm>
            <a:off x="2895600" y="4267200"/>
            <a:ext cx="1981200" cy="1200150"/>
          </a:xfrm>
          <a:prstGeom prst="rect">
            <a:avLst/>
          </a:prstGeom>
          <a:noFill/>
          <a:ln w="9525">
            <a:noFill/>
            <a:miter lim="800000"/>
            <a:headEnd/>
            <a:tailEnd/>
          </a:ln>
        </p:spPr>
        <p:txBody>
          <a:bodyPr>
            <a:spAutoFit/>
          </a:bodyPr>
          <a:lstStyle/>
          <a:p>
            <a:r>
              <a:rPr lang="en-US" sz="1800" dirty="0"/>
              <a:t>Password runs through the hashing algorithm</a:t>
            </a:r>
          </a:p>
        </p:txBody>
      </p:sp>
      <p:cxnSp>
        <p:nvCxnSpPr>
          <p:cNvPr id="13" name="Curved Connector 12"/>
          <p:cNvCxnSpPr/>
          <p:nvPr/>
        </p:nvCxnSpPr>
        <p:spPr>
          <a:xfrm>
            <a:off x="4572000" y="3124200"/>
            <a:ext cx="1143000" cy="3810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1431" name="TextBox 13"/>
          <p:cNvSpPr txBox="1">
            <a:spLocks noChangeArrowheads="1"/>
          </p:cNvSpPr>
          <p:nvPr/>
        </p:nvSpPr>
        <p:spPr bwMode="auto">
          <a:xfrm>
            <a:off x="3124200" y="1828800"/>
            <a:ext cx="2819400" cy="369888"/>
          </a:xfrm>
          <a:prstGeom prst="rect">
            <a:avLst/>
          </a:prstGeom>
          <a:noFill/>
          <a:ln w="9525">
            <a:noFill/>
            <a:miter lim="800000"/>
            <a:headEnd/>
            <a:tailEnd/>
          </a:ln>
        </p:spPr>
        <p:txBody>
          <a:bodyPr>
            <a:spAutoFit/>
          </a:bodyPr>
          <a:lstStyle/>
          <a:p>
            <a:r>
              <a:rPr lang="en-US" sz="1800" dirty="0"/>
              <a:t>User creates password</a:t>
            </a:r>
          </a:p>
        </p:txBody>
      </p:sp>
      <p:sp>
        <p:nvSpPr>
          <p:cNvPr id="16" name="Flowchart: Magnetic Disk 15"/>
          <p:cNvSpPr/>
          <p:nvPr/>
        </p:nvSpPr>
        <p:spPr>
          <a:xfrm>
            <a:off x="5791200" y="3124200"/>
            <a:ext cx="3048000" cy="274320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231433" name="TextBox 16"/>
          <p:cNvSpPr txBox="1">
            <a:spLocks noChangeArrowheads="1"/>
          </p:cNvSpPr>
          <p:nvPr/>
        </p:nvSpPr>
        <p:spPr bwMode="auto">
          <a:xfrm>
            <a:off x="5943600" y="4191000"/>
            <a:ext cx="2590800" cy="646113"/>
          </a:xfrm>
          <a:prstGeom prst="rect">
            <a:avLst/>
          </a:prstGeom>
          <a:noFill/>
          <a:ln w="9525">
            <a:noFill/>
            <a:miter lim="800000"/>
            <a:headEnd/>
            <a:tailEnd/>
          </a:ln>
        </p:spPr>
        <p:txBody>
          <a:bodyPr>
            <a:spAutoFit/>
          </a:bodyPr>
          <a:lstStyle/>
          <a:p>
            <a:r>
              <a:rPr lang="en-US" sz="1800" dirty="0"/>
              <a:t>User: zkjfaoia324iujafh$</a:t>
            </a:r>
          </a:p>
        </p:txBody>
      </p:sp>
      <p:sp>
        <p:nvSpPr>
          <p:cNvPr id="231434" name="TextBox 17"/>
          <p:cNvSpPr txBox="1">
            <a:spLocks noChangeArrowheads="1"/>
          </p:cNvSpPr>
          <p:nvPr/>
        </p:nvSpPr>
        <p:spPr bwMode="auto">
          <a:xfrm>
            <a:off x="6096000" y="3352800"/>
            <a:ext cx="2819400" cy="369888"/>
          </a:xfrm>
          <a:prstGeom prst="rect">
            <a:avLst/>
          </a:prstGeom>
          <a:noFill/>
          <a:ln w="9525">
            <a:noFill/>
            <a:miter lim="800000"/>
            <a:headEnd/>
            <a:tailEnd/>
          </a:ln>
        </p:spPr>
        <p:txBody>
          <a:bodyPr>
            <a:spAutoFit/>
          </a:bodyPr>
          <a:lstStyle/>
          <a:p>
            <a:r>
              <a:rPr lang="en-US" sz="1800" dirty="0"/>
              <a:t>Password database</a:t>
            </a:r>
          </a:p>
        </p:txBody>
      </p:sp>
      <p:sp>
        <p:nvSpPr>
          <p:cNvPr id="19" name="Rounded Rectangle 18"/>
          <p:cNvSpPr/>
          <p:nvPr/>
        </p:nvSpPr>
        <p:spPr>
          <a:xfrm>
            <a:off x="228600" y="2209800"/>
            <a:ext cx="1600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Password123</a:t>
            </a:r>
          </a:p>
        </p:txBody>
      </p:sp>
      <p:sp>
        <p:nvSpPr>
          <p:cNvPr id="20" name="Rectangle 19"/>
          <p:cNvSpPr/>
          <p:nvPr/>
        </p:nvSpPr>
        <p:spPr>
          <a:xfrm>
            <a:off x="3048000" y="2438400"/>
            <a:ext cx="14478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spTree>
    <p:extLst>
      <p:ext uri="{BB962C8B-B14F-4D97-AF65-F5344CB8AC3E}">
        <p14:creationId xmlns:p14="http://schemas.microsoft.com/office/powerpoint/2010/main" val="752351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2944"/>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How passwords work</a:t>
            </a:r>
          </a:p>
        </p:txBody>
      </p:sp>
      <p:cxnSp>
        <p:nvCxnSpPr>
          <p:cNvPr id="13" name="Curved Connector 12"/>
          <p:cNvCxnSpPr/>
          <p:nvPr/>
        </p:nvCxnSpPr>
        <p:spPr>
          <a:xfrm>
            <a:off x="4191000" y="29718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2452" name="TextBox 13"/>
          <p:cNvSpPr txBox="1">
            <a:spLocks noChangeArrowheads="1"/>
          </p:cNvSpPr>
          <p:nvPr/>
        </p:nvSpPr>
        <p:spPr bwMode="auto">
          <a:xfrm>
            <a:off x="3429000" y="1752600"/>
            <a:ext cx="2819400" cy="400050"/>
          </a:xfrm>
          <a:prstGeom prst="rect">
            <a:avLst/>
          </a:prstGeom>
          <a:noFill/>
          <a:ln w="9525">
            <a:noFill/>
            <a:miter lim="800000"/>
            <a:headEnd/>
            <a:tailEnd/>
          </a:ln>
        </p:spPr>
        <p:txBody>
          <a:bodyPr>
            <a:spAutoFit/>
          </a:bodyPr>
          <a:lstStyle/>
          <a:p>
            <a:r>
              <a:rPr lang="en-US" sz="2000" dirty="0"/>
              <a:t>User logs in</a:t>
            </a:r>
          </a:p>
        </p:txBody>
      </p:sp>
      <p:sp>
        <p:nvSpPr>
          <p:cNvPr id="16" name="Flowchart: Magnetic Disk 15"/>
          <p:cNvSpPr/>
          <p:nvPr/>
        </p:nvSpPr>
        <p:spPr>
          <a:xfrm>
            <a:off x="228600" y="3810000"/>
            <a:ext cx="3048000" cy="274320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p>
        </p:txBody>
      </p:sp>
      <p:sp>
        <p:nvSpPr>
          <p:cNvPr id="232454" name="TextBox 16"/>
          <p:cNvSpPr txBox="1">
            <a:spLocks noChangeArrowheads="1"/>
          </p:cNvSpPr>
          <p:nvPr/>
        </p:nvSpPr>
        <p:spPr bwMode="auto">
          <a:xfrm>
            <a:off x="457200" y="4876800"/>
            <a:ext cx="2590800" cy="708025"/>
          </a:xfrm>
          <a:prstGeom prst="rect">
            <a:avLst/>
          </a:prstGeom>
          <a:noFill/>
          <a:ln w="9525">
            <a:noFill/>
            <a:miter lim="800000"/>
            <a:headEnd/>
            <a:tailEnd/>
          </a:ln>
        </p:spPr>
        <p:txBody>
          <a:bodyPr>
            <a:spAutoFit/>
          </a:bodyPr>
          <a:lstStyle/>
          <a:p>
            <a:r>
              <a:rPr lang="en-US" sz="2000" dirty="0"/>
              <a:t>User: zkjfaoia324iujafh$</a:t>
            </a:r>
          </a:p>
        </p:txBody>
      </p:sp>
      <p:sp>
        <p:nvSpPr>
          <p:cNvPr id="232455" name="TextBox 17"/>
          <p:cNvSpPr txBox="1">
            <a:spLocks noChangeArrowheads="1"/>
          </p:cNvSpPr>
          <p:nvPr/>
        </p:nvSpPr>
        <p:spPr bwMode="auto">
          <a:xfrm>
            <a:off x="457200" y="4038600"/>
            <a:ext cx="2743200" cy="400050"/>
          </a:xfrm>
          <a:prstGeom prst="rect">
            <a:avLst/>
          </a:prstGeom>
          <a:noFill/>
          <a:ln w="9525">
            <a:noFill/>
            <a:miter lim="800000"/>
            <a:headEnd/>
            <a:tailEnd/>
          </a:ln>
        </p:spPr>
        <p:txBody>
          <a:bodyPr>
            <a:spAutoFit/>
          </a:bodyPr>
          <a:lstStyle/>
          <a:p>
            <a:r>
              <a:rPr lang="en-US" sz="2000" dirty="0"/>
              <a:t>Password database</a:t>
            </a:r>
          </a:p>
        </p:txBody>
      </p:sp>
      <p:cxnSp>
        <p:nvCxnSpPr>
          <p:cNvPr id="20" name="Curved Connector 19"/>
          <p:cNvCxnSpPr>
            <a:stCxn id="21" idx="3"/>
            <a:endCxn id="22" idx="1"/>
          </p:cNvCxnSpPr>
          <p:nvPr/>
        </p:nvCxnSpPr>
        <p:spPr>
          <a:xfrm>
            <a:off x="1981200" y="2514600"/>
            <a:ext cx="685800" cy="5334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52400" y="2209800"/>
            <a:ext cx="1828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Password123</a:t>
            </a:r>
          </a:p>
        </p:txBody>
      </p:sp>
      <p:sp>
        <p:nvSpPr>
          <p:cNvPr id="22" name="Rectangle 21"/>
          <p:cNvSpPr/>
          <p:nvPr/>
        </p:nvSpPr>
        <p:spPr>
          <a:xfrm>
            <a:off x="2667000" y="2438400"/>
            <a:ext cx="14478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Hash Algorithm</a:t>
            </a:r>
          </a:p>
        </p:txBody>
      </p:sp>
      <p:cxnSp>
        <p:nvCxnSpPr>
          <p:cNvPr id="26" name="Curved Connector 25"/>
          <p:cNvCxnSpPr/>
          <p:nvPr/>
        </p:nvCxnSpPr>
        <p:spPr>
          <a:xfrm>
            <a:off x="5943600" y="35052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2460" name="TextBox 26"/>
          <p:cNvSpPr txBox="1">
            <a:spLocks noChangeArrowheads="1"/>
          </p:cNvSpPr>
          <p:nvPr/>
        </p:nvSpPr>
        <p:spPr bwMode="auto">
          <a:xfrm>
            <a:off x="6705600" y="3886200"/>
            <a:ext cx="2057400" cy="1016000"/>
          </a:xfrm>
          <a:prstGeom prst="rect">
            <a:avLst/>
          </a:prstGeom>
          <a:noFill/>
          <a:ln w="9525">
            <a:noFill/>
            <a:miter lim="800000"/>
            <a:headEnd/>
            <a:tailEnd/>
          </a:ln>
        </p:spPr>
        <p:txBody>
          <a:bodyPr>
            <a:spAutoFit/>
          </a:bodyPr>
          <a:lstStyle/>
          <a:p>
            <a:r>
              <a:rPr lang="en-US" sz="2000" dirty="0"/>
              <a:t>Compare hash to hash stored in database</a:t>
            </a:r>
          </a:p>
        </p:txBody>
      </p:sp>
      <p:sp>
        <p:nvSpPr>
          <p:cNvPr id="28" name="Rounded Rectangle 27"/>
          <p:cNvSpPr/>
          <p:nvPr/>
        </p:nvSpPr>
        <p:spPr>
          <a:xfrm>
            <a:off x="4953000" y="2819400"/>
            <a:ext cx="2743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zkjfaoia324iujafh$</a:t>
            </a:r>
          </a:p>
        </p:txBody>
      </p:sp>
    </p:spTree>
    <p:extLst>
      <p:ext uri="{BB962C8B-B14F-4D97-AF65-F5344CB8AC3E}">
        <p14:creationId xmlns:p14="http://schemas.microsoft.com/office/powerpoint/2010/main" val="152227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Properties of a hash</a:t>
            </a:r>
          </a:p>
        </p:txBody>
      </p:sp>
      <p:sp>
        <p:nvSpPr>
          <p:cNvPr id="3" name="Content Placeholder 2"/>
          <p:cNvSpPr>
            <a:spLocks noGrp="1"/>
          </p:cNvSpPr>
          <p:nvPr>
            <p:ph idx="1"/>
          </p:nvPr>
        </p:nvSpPr>
        <p:spPr/>
        <p:txBody>
          <a:bodyPr>
            <a:normAutofit lnSpcReduction="10000"/>
          </a:bodyPr>
          <a:lstStyle/>
          <a:p>
            <a:pPr>
              <a:defRPr/>
            </a:pPr>
            <a:r>
              <a:rPr lang="en-US" dirty="0"/>
              <a:t>Algorithm only goes one way, it is impossible to take the hash and figure out the password</a:t>
            </a:r>
          </a:p>
          <a:p>
            <a:pPr>
              <a:defRPr/>
            </a:pPr>
            <a:r>
              <a:rPr lang="en-US" dirty="0"/>
              <a:t>Small change in the password, creates large change in the hash</a:t>
            </a:r>
          </a:p>
          <a:p>
            <a:pPr>
              <a:defRPr/>
            </a:pPr>
            <a:r>
              <a:rPr lang="en-US" dirty="0"/>
              <a:t>Collisions should be minimized (two different passwords should rarely, if ever equal the same hash)</a:t>
            </a:r>
          </a:p>
          <a:p>
            <a:pPr>
              <a:defRPr/>
            </a:pPr>
            <a:r>
              <a:rPr lang="en-US" dirty="0"/>
              <a:t>Hash should take as long as is reasonable to login</a:t>
            </a:r>
          </a:p>
        </p:txBody>
      </p:sp>
    </p:spTree>
    <p:extLst>
      <p:ext uri="{BB962C8B-B14F-4D97-AF65-F5344CB8AC3E}">
        <p14:creationId xmlns:p14="http://schemas.microsoft.com/office/powerpoint/2010/main" val="204499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839200" cy="990600"/>
          </a:xfrm>
        </p:spPr>
        <p:txBody>
          <a:bodyPr>
            <a:noAutofit/>
          </a:bodyPr>
          <a:lstStyle/>
          <a:p>
            <a:pPr algn="r">
              <a:defRPr/>
            </a:pPr>
            <a:r>
              <a:rPr lang="en-US" sz="40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Password cracking with Hashes</a:t>
            </a:r>
          </a:p>
        </p:txBody>
      </p:sp>
      <p:sp>
        <p:nvSpPr>
          <p:cNvPr id="234499" name="Content Placeholder 2"/>
          <p:cNvSpPr>
            <a:spLocks noGrp="1"/>
          </p:cNvSpPr>
          <p:nvPr>
            <p:ph idx="1"/>
          </p:nvPr>
        </p:nvSpPr>
        <p:spPr>
          <a:xfrm>
            <a:off x="228600" y="2209800"/>
            <a:ext cx="8686800" cy="4267200"/>
          </a:xfrm>
        </p:spPr>
        <p:txBody>
          <a:bodyPr/>
          <a:lstStyle/>
          <a:p>
            <a:r>
              <a:rPr lang="en-US" dirty="0"/>
              <a:t>Form of offline attack, assumes you have the password file</a:t>
            </a:r>
          </a:p>
          <a:p>
            <a:r>
              <a:rPr lang="en-US" dirty="0"/>
              <a:t>Because it is impossible to figure out password from hash, it is possible to try any number of combinations and compare hashes</a:t>
            </a:r>
          </a:p>
          <a:p>
            <a:r>
              <a:rPr lang="en-US" dirty="0"/>
              <a:t>Time consuming, but does work</a:t>
            </a:r>
          </a:p>
        </p:txBody>
      </p:sp>
    </p:spTree>
    <p:extLst>
      <p:ext uri="{BB962C8B-B14F-4D97-AF65-F5344CB8AC3E}">
        <p14:creationId xmlns:p14="http://schemas.microsoft.com/office/powerpoint/2010/main" val="2654844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57924"/>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Brute Force</a:t>
            </a:r>
          </a:p>
        </p:txBody>
      </p:sp>
      <p:sp>
        <p:nvSpPr>
          <p:cNvPr id="4" name="Flowchart: Magnetic Disk 3"/>
          <p:cNvSpPr/>
          <p:nvPr/>
        </p:nvSpPr>
        <p:spPr>
          <a:xfrm>
            <a:off x="152400" y="5257800"/>
            <a:ext cx="2971800" cy="137160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235524" name="TextBox 4"/>
          <p:cNvSpPr txBox="1">
            <a:spLocks noChangeArrowheads="1"/>
          </p:cNvSpPr>
          <p:nvPr/>
        </p:nvSpPr>
        <p:spPr bwMode="auto">
          <a:xfrm>
            <a:off x="381000" y="5867400"/>
            <a:ext cx="2590800" cy="646113"/>
          </a:xfrm>
          <a:prstGeom prst="rect">
            <a:avLst/>
          </a:prstGeom>
          <a:noFill/>
          <a:ln w="9525">
            <a:noFill/>
            <a:miter lim="800000"/>
            <a:headEnd/>
            <a:tailEnd/>
          </a:ln>
        </p:spPr>
        <p:txBody>
          <a:bodyPr>
            <a:spAutoFit/>
          </a:bodyPr>
          <a:lstStyle/>
          <a:p>
            <a:r>
              <a:rPr lang="en-US" sz="1800" dirty="0"/>
              <a:t>User: adsffj349afdnbj3k$</a:t>
            </a:r>
          </a:p>
        </p:txBody>
      </p:sp>
      <p:sp>
        <p:nvSpPr>
          <p:cNvPr id="235525" name="TextBox 5"/>
          <p:cNvSpPr txBox="1">
            <a:spLocks noChangeArrowheads="1"/>
          </p:cNvSpPr>
          <p:nvPr/>
        </p:nvSpPr>
        <p:spPr bwMode="auto">
          <a:xfrm>
            <a:off x="304800" y="5257800"/>
            <a:ext cx="2971800" cy="369888"/>
          </a:xfrm>
          <a:prstGeom prst="rect">
            <a:avLst/>
          </a:prstGeom>
          <a:noFill/>
          <a:ln w="9525">
            <a:noFill/>
            <a:miter lim="800000"/>
            <a:headEnd/>
            <a:tailEnd/>
          </a:ln>
        </p:spPr>
        <p:txBody>
          <a:bodyPr>
            <a:spAutoFit/>
          </a:bodyPr>
          <a:lstStyle/>
          <a:p>
            <a:r>
              <a:rPr lang="en-US" sz="1800" dirty="0"/>
              <a:t>Password database</a:t>
            </a:r>
          </a:p>
        </p:txBody>
      </p:sp>
      <p:cxnSp>
        <p:nvCxnSpPr>
          <p:cNvPr id="7" name="Curved Connector 6"/>
          <p:cNvCxnSpPr/>
          <p:nvPr/>
        </p:nvCxnSpPr>
        <p:spPr>
          <a:xfrm>
            <a:off x="3810000" y="22098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a:off x="1828800" y="2133600"/>
            <a:ext cx="6858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28600" y="1981200"/>
            <a:ext cx="1524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aaaaa</a:t>
            </a:r>
          </a:p>
        </p:txBody>
      </p:sp>
      <p:sp>
        <p:nvSpPr>
          <p:cNvPr id="11" name="Rectangle 10"/>
          <p:cNvSpPr/>
          <p:nvPr/>
        </p:nvSpPr>
        <p:spPr>
          <a:xfrm>
            <a:off x="2590800" y="20574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cxnSp>
        <p:nvCxnSpPr>
          <p:cNvPr id="12" name="Curved Connector 11"/>
          <p:cNvCxnSpPr/>
          <p:nvPr/>
        </p:nvCxnSpPr>
        <p:spPr>
          <a:xfrm>
            <a:off x="6629400" y="24384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5531" name="TextBox 12"/>
          <p:cNvSpPr txBox="1">
            <a:spLocks noChangeArrowheads="1"/>
          </p:cNvSpPr>
          <p:nvPr/>
        </p:nvSpPr>
        <p:spPr bwMode="auto">
          <a:xfrm>
            <a:off x="7315200" y="2667000"/>
            <a:ext cx="1371600" cy="369888"/>
          </a:xfrm>
          <a:prstGeom prst="rect">
            <a:avLst/>
          </a:prstGeom>
          <a:noFill/>
          <a:ln w="9525">
            <a:noFill/>
            <a:miter lim="800000"/>
            <a:headEnd/>
            <a:tailEnd/>
          </a:ln>
        </p:spPr>
        <p:txBody>
          <a:bodyPr>
            <a:spAutoFit/>
          </a:bodyPr>
          <a:lstStyle/>
          <a:p>
            <a:r>
              <a:rPr lang="en-US" sz="1800" dirty="0"/>
              <a:t>Compare</a:t>
            </a:r>
          </a:p>
        </p:txBody>
      </p:sp>
      <p:sp>
        <p:nvSpPr>
          <p:cNvPr id="14" name="Rounded Rectangle 13"/>
          <p:cNvSpPr/>
          <p:nvPr/>
        </p:nvSpPr>
        <p:spPr>
          <a:xfrm>
            <a:off x="4572000" y="2209800"/>
            <a:ext cx="1981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zkjfaoia324iujafh$</a:t>
            </a:r>
          </a:p>
        </p:txBody>
      </p:sp>
      <p:cxnSp>
        <p:nvCxnSpPr>
          <p:cNvPr id="15" name="Curved Connector 14"/>
          <p:cNvCxnSpPr/>
          <p:nvPr/>
        </p:nvCxnSpPr>
        <p:spPr>
          <a:xfrm>
            <a:off x="3886200" y="32766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1905000" y="3200400"/>
            <a:ext cx="6858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4800" y="3048000"/>
            <a:ext cx="1524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aaaab</a:t>
            </a:r>
          </a:p>
        </p:txBody>
      </p:sp>
      <p:sp>
        <p:nvSpPr>
          <p:cNvPr id="18" name="Rectangle 17"/>
          <p:cNvSpPr/>
          <p:nvPr/>
        </p:nvSpPr>
        <p:spPr>
          <a:xfrm>
            <a:off x="2667000" y="31242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cxnSp>
        <p:nvCxnSpPr>
          <p:cNvPr id="19" name="Curved Connector 18"/>
          <p:cNvCxnSpPr/>
          <p:nvPr/>
        </p:nvCxnSpPr>
        <p:spPr>
          <a:xfrm>
            <a:off x="6705600" y="35052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5538" name="TextBox 19"/>
          <p:cNvSpPr txBox="1">
            <a:spLocks noChangeArrowheads="1"/>
          </p:cNvSpPr>
          <p:nvPr/>
        </p:nvSpPr>
        <p:spPr bwMode="auto">
          <a:xfrm>
            <a:off x="7391400" y="3733800"/>
            <a:ext cx="1371600" cy="369888"/>
          </a:xfrm>
          <a:prstGeom prst="rect">
            <a:avLst/>
          </a:prstGeom>
          <a:noFill/>
          <a:ln w="9525">
            <a:noFill/>
            <a:miter lim="800000"/>
            <a:headEnd/>
            <a:tailEnd/>
          </a:ln>
        </p:spPr>
        <p:txBody>
          <a:bodyPr>
            <a:spAutoFit/>
          </a:bodyPr>
          <a:lstStyle/>
          <a:p>
            <a:r>
              <a:rPr lang="en-US" sz="1800" dirty="0"/>
              <a:t>Compare</a:t>
            </a:r>
          </a:p>
        </p:txBody>
      </p:sp>
      <p:sp>
        <p:nvSpPr>
          <p:cNvPr id="21" name="Rounded Rectangle 20"/>
          <p:cNvSpPr/>
          <p:nvPr/>
        </p:nvSpPr>
        <p:spPr>
          <a:xfrm>
            <a:off x="4648200" y="3276600"/>
            <a:ext cx="1981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Ajfkahdjfjkfahdaf^</a:t>
            </a:r>
          </a:p>
        </p:txBody>
      </p:sp>
      <p:cxnSp>
        <p:nvCxnSpPr>
          <p:cNvPr id="29" name="Curved Connector 28"/>
          <p:cNvCxnSpPr/>
          <p:nvPr/>
        </p:nvCxnSpPr>
        <p:spPr>
          <a:xfrm>
            <a:off x="3962400" y="45720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a:off x="1981200" y="4495800"/>
            <a:ext cx="6858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381000" y="4343400"/>
            <a:ext cx="1524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aaabc</a:t>
            </a:r>
          </a:p>
        </p:txBody>
      </p:sp>
      <p:sp>
        <p:nvSpPr>
          <p:cNvPr id="32" name="Rectangle 31"/>
          <p:cNvSpPr/>
          <p:nvPr/>
        </p:nvSpPr>
        <p:spPr>
          <a:xfrm>
            <a:off x="2743200" y="4419600"/>
            <a:ext cx="1219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cxnSp>
        <p:nvCxnSpPr>
          <p:cNvPr id="33" name="Curved Connector 32"/>
          <p:cNvCxnSpPr/>
          <p:nvPr/>
        </p:nvCxnSpPr>
        <p:spPr>
          <a:xfrm>
            <a:off x="6781800" y="48006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5545" name="TextBox 33"/>
          <p:cNvSpPr txBox="1">
            <a:spLocks noChangeArrowheads="1"/>
          </p:cNvSpPr>
          <p:nvPr/>
        </p:nvSpPr>
        <p:spPr bwMode="auto">
          <a:xfrm>
            <a:off x="7467600" y="5029200"/>
            <a:ext cx="1371600" cy="369888"/>
          </a:xfrm>
          <a:prstGeom prst="rect">
            <a:avLst/>
          </a:prstGeom>
          <a:noFill/>
          <a:ln w="9525">
            <a:noFill/>
            <a:miter lim="800000"/>
            <a:headEnd/>
            <a:tailEnd/>
          </a:ln>
        </p:spPr>
        <p:txBody>
          <a:bodyPr>
            <a:spAutoFit/>
          </a:bodyPr>
          <a:lstStyle/>
          <a:p>
            <a:r>
              <a:rPr lang="en-US" sz="1800" dirty="0"/>
              <a:t>Compare</a:t>
            </a:r>
          </a:p>
        </p:txBody>
      </p:sp>
      <p:sp>
        <p:nvSpPr>
          <p:cNvPr id="35" name="Rounded Rectangle 34"/>
          <p:cNvSpPr/>
          <p:nvPr/>
        </p:nvSpPr>
        <p:spPr>
          <a:xfrm>
            <a:off x="4724400" y="4572000"/>
            <a:ext cx="1981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Dajadsfhjkaerbe%</a:t>
            </a:r>
          </a:p>
        </p:txBody>
      </p:sp>
      <p:sp>
        <p:nvSpPr>
          <p:cNvPr id="235547" name="TextBox 35"/>
          <p:cNvSpPr txBox="1">
            <a:spLocks noChangeArrowheads="1"/>
          </p:cNvSpPr>
          <p:nvPr/>
        </p:nvSpPr>
        <p:spPr bwMode="auto">
          <a:xfrm>
            <a:off x="5486400" y="5638800"/>
            <a:ext cx="2514600" cy="369888"/>
          </a:xfrm>
          <a:prstGeom prst="rect">
            <a:avLst/>
          </a:prstGeom>
          <a:noFill/>
          <a:ln w="9525">
            <a:noFill/>
            <a:miter lim="800000"/>
            <a:headEnd/>
            <a:tailEnd/>
          </a:ln>
        </p:spPr>
        <p:txBody>
          <a:bodyPr>
            <a:spAutoFit/>
          </a:bodyPr>
          <a:lstStyle/>
          <a:p>
            <a:r>
              <a:rPr lang="en-US" sz="1800" dirty="0"/>
              <a:t>…. etc</a:t>
            </a:r>
          </a:p>
        </p:txBody>
      </p:sp>
    </p:spTree>
    <p:extLst>
      <p:ext uri="{BB962C8B-B14F-4D97-AF65-F5344CB8AC3E}">
        <p14:creationId xmlns:p14="http://schemas.microsoft.com/office/powerpoint/2010/main" val="413488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MIDTERM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15887" y="1524000"/>
            <a:ext cx="8912225" cy="3970318"/>
          </a:xfrm>
          <a:prstGeom prst="rect">
            <a:avLst/>
          </a:prstGeom>
        </p:spPr>
        <p:txBody>
          <a:bodyPr wrap="square">
            <a:spAutoFit/>
          </a:bodyPr>
          <a:lstStyle/>
          <a:p>
            <a:endParaRPr lang="en-US" dirty="0"/>
          </a:p>
          <a:p>
            <a:r>
              <a:rPr lang="en-US" dirty="0"/>
              <a:t>Statistics</a:t>
            </a:r>
          </a:p>
          <a:p>
            <a:endParaRPr lang="en-US" dirty="0"/>
          </a:p>
          <a:p>
            <a:endParaRPr lang="en-US" dirty="0"/>
          </a:p>
          <a:p>
            <a:r>
              <a:rPr lang="en-US" dirty="0"/>
              <a:t>Completion times:</a:t>
            </a:r>
          </a:p>
          <a:p>
            <a:r>
              <a:rPr lang="en-US" dirty="0"/>
              <a:t>	10-97 minutes (120 minute max)</a:t>
            </a:r>
          </a:p>
          <a:p>
            <a:r>
              <a:rPr lang="en-US" dirty="0"/>
              <a:t>		~12 seconds per question - ~2 minutes per question</a:t>
            </a:r>
          </a:p>
          <a:p>
            <a:endParaRPr lang="en-US" dirty="0"/>
          </a:p>
          <a:p>
            <a:r>
              <a:rPr lang="en-US" dirty="0"/>
              <a:t>	CEH: 125 questions / 240 minutes  = ~&lt;30 seconds per question</a:t>
            </a:r>
          </a:p>
          <a:p>
            <a:r>
              <a:rPr lang="en-US" dirty="0"/>
              <a:t>	</a:t>
            </a:r>
            <a:r>
              <a:rPr lang="en-US" dirty="0" err="1"/>
              <a:t>PenTest</a:t>
            </a:r>
            <a:r>
              <a:rPr lang="en-US" dirty="0"/>
              <a:t>+:  85 / 165 minutes = ~&lt;30 seconds per question</a:t>
            </a:r>
          </a:p>
          <a:p>
            <a:endParaRPr lang="en-US" dirty="0"/>
          </a:p>
          <a:p>
            <a:r>
              <a:rPr lang="en-US" dirty="0"/>
              <a:t>Scores:</a:t>
            </a:r>
          </a:p>
          <a:p>
            <a:r>
              <a:rPr lang="en-US" dirty="0"/>
              <a:t>	</a:t>
            </a:r>
          </a:p>
          <a:p>
            <a:endParaRPr lang="en-US" dirty="0"/>
          </a:p>
        </p:txBody>
      </p:sp>
    </p:spTree>
    <p:extLst>
      <p:ext uri="{BB962C8B-B14F-4D97-AF65-F5344CB8AC3E}">
        <p14:creationId xmlns:p14="http://schemas.microsoft.com/office/powerpoint/2010/main" val="44820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46857"/>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Dictionary Attack</a:t>
            </a:r>
          </a:p>
        </p:txBody>
      </p:sp>
      <p:sp>
        <p:nvSpPr>
          <p:cNvPr id="4" name="Flowchart: Magnetic Disk 3"/>
          <p:cNvSpPr/>
          <p:nvPr/>
        </p:nvSpPr>
        <p:spPr>
          <a:xfrm>
            <a:off x="152400" y="5257800"/>
            <a:ext cx="2971800" cy="137160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236548" name="TextBox 4"/>
          <p:cNvSpPr txBox="1">
            <a:spLocks noChangeArrowheads="1"/>
          </p:cNvSpPr>
          <p:nvPr/>
        </p:nvSpPr>
        <p:spPr bwMode="auto">
          <a:xfrm>
            <a:off x="381000" y="6019800"/>
            <a:ext cx="2590800" cy="646113"/>
          </a:xfrm>
          <a:prstGeom prst="rect">
            <a:avLst/>
          </a:prstGeom>
          <a:noFill/>
          <a:ln w="9525">
            <a:noFill/>
            <a:miter lim="800000"/>
            <a:headEnd/>
            <a:tailEnd/>
          </a:ln>
        </p:spPr>
        <p:txBody>
          <a:bodyPr>
            <a:spAutoFit/>
          </a:bodyPr>
          <a:lstStyle/>
          <a:p>
            <a:r>
              <a:rPr lang="en-US" sz="1800" dirty="0"/>
              <a:t>User: adsffj349afdnbj3k$</a:t>
            </a:r>
          </a:p>
        </p:txBody>
      </p:sp>
      <p:sp>
        <p:nvSpPr>
          <p:cNvPr id="236549" name="TextBox 5"/>
          <p:cNvSpPr txBox="1">
            <a:spLocks noChangeArrowheads="1"/>
          </p:cNvSpPr>
          <p:nvPr/>
        </p:nvSpPr>
        <p:spPr bwMode="auto">
          <a:xfrm>
            <a:off x="685800" y="5334000"/>
            <a:ext cx="2133600" cy="646113"/>
          </a:xfrm>
          <a:prstGeom prst="rect">
            <a:avLst/>
          </a:prstGeom>
          <a:noFill/>
          <a:ln w="9525">
            <a:noFill/>
            <a:miter lim="800000"/>
            <a:headEnd/>
            <a:tailEnd/>
          </a:ln>
        </p:spPr>
        <p:txBody>
          <a:bodyPr>
            <a:spAutoFit/>
          </a:bodyPr>
          <a:lstStyle/>
          <a:p>
            <a:r>
              <a:rPr lang="en-US" sz="1800" dirty="0"/>
              <a:t>Password database</a:t>
            </a:r>
          </a:p>
        </p:txBody>
      </p:sp>
      <p:cxnSp>
        <p:nvCxnSpPr>
          <p:cNvPr id="7" name="Curved Connector 6"/>
          <p:cNvCxnSpPr/>
          <p:nvPr/>
        </p:nvCxnSpPr>
        <p:spPr>
          <a:xfrm>
            <a:off x="3886200" y="20574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a:off x="1905000" y="1981200"/>
            <a:ext cx="6858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81000" y="1752600"/>
            <a:ext cx="1524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cat</a:t>
            </a:r>
          </a:p>
        </p:txBody>
      </p:sp>
      <p:sp>
        <p:nvSpPr>
          <p:cNvPr id="11" name="Rectangle 10"/>
          <p:cNvSpPr/>
          <p:nvPr/>
        </p:nvSpPr>
        <p:spPr>
          <a:xfrm>
            <a:off x="2667000" y="19050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cxnSp>
        <p:nvCxnSpPr>
          <p:cNvPr id="12" name="Curved Connector 11"/>
          <p:cNvCxnSpPr/>
          <p:nvPr/>
        </p:nvCxnSpPr>
        <p:spPr>
          <a:xfrm>
            <a:off x="6705600" y="22860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6555" name="TextBox 12"/>
          <p:cNvSpPr txBox="1">
            <a:spLocks noChangeArrowheads="1"/>
          </p:cNvSpPr>
          <p:nvPr/>
        </p:nvSpPr>
        <p:spPr bwMode="auto">
          <a:xfrm>
            <a:off x="7391400" y="2514600"/>
            <a:ext cx="1371600" cy="369888"/>
          </a:xfrm>
          <a:prstGeom prst="rect">
            <a:avLst/>
          </a:prstGeom>
          <a:noFill/>
          <a:ln w="9525">
            <a:noFill/>
            <a:miter lim="800000"/>
            <a:headEnd/>
            <a:tailEnd/>
          </a:ln>
        </p:spPr>
        <p:txBody>
          <a:bodyPr>
            <a:spAutoFit/>
          </a:bodyPr>
          <a:lstStyle/>
          <a:p>
            <a:r>
              <a:rPr lang="en-US" sz="1800" dirty="0"/>
              <a:t>Compare</a:t>
            </a:r>
          </a:p>
        </p:txBody>
      </p:sp>
      <p:sp>
        <p:nvSpPr>
          <p:cNvPr id="14" name="Rounded Rectangle 13"/>
          <p:cNvSpPr/>
          <p:nvPr/>
        </p:nvSpPr>
        <p:spPr>
          <a:xfrm>
            <a:off x="4648200" y="2057400"/>
            <a:ext cx="1981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zkjfaoia324iujafh$</a:t>
            </a:r>
          </a:p>
        </p:txBody>
      </p:sp>
      <p:cxnSp>
        <p:nvCxnSpPr>
          <p:cNvPr id="15" name="Curved Connector 14"/>
          <p:cNvCxnSpPr/>
          <p:nvPr/>
        </p:nvCxnSpPr>
        <p:spPr>
          <a:xfrm>
            <a:off x="3962400" y="31242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1981200" y="3048000"/>
            <a:ext cx="6858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81000" y="2895600"/>
            <a:ext cx="1524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dog</a:t>
            </a:r>
          </a:p>
        </p:txBody>
      </p:sp>
      <p:sp>
        <p:nvSpPr>
          <p:cNvPr id="18" name="Rectangle 17"/>
          <p:cNvSpPr/>
          <p:nvPr/>
        </p:nvSpPr>
        <p:spPr>
          <a:xfrm>
            <a:off x="2743200" y="29718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cxnSp>
        <p:nvCxnSpPr>
          <p:cNvPr id="19" name="Curved Connector 18"/>
          <p:cNvCxnSpPr/>
          <p:nvPr/>
        </p:nvCxnSpPr>
        <p:spPr>
          <a:xfrm>
            <a:off x="6781800" y="33528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6562" name="TextBox 19"/>
          <p:cNvSpPr txBox="1">
            <a:spLocks noChangeArrowheads="1"/>
          </p:cNvSpPr>
          <p:nvPr/>
        </p:nvSpPr>
        <p:spPr bwMode="auto">
          <a:xfrm>
            <a:off x="7467600" y="3581400"/>
            <a:ext cx="1371600" cy="369888"/>
          </a:xfrm>
          <a:prstGeom prst="rect">
            <a:avLst/>
          </a:prstGeom>
          <a:noFill/>
          <a:ln w="9525">
            <a:noFill/>
            <a:miter lim="800000"/>
            <a:headEnd/>
            <a:tailEnd/>
          </a:ln>
        </p:spPr>
        <p:txBody>
          <a:bodyPr>
            <a:spAutoFit/>
          </a:bodyPr>
          <a:lstStyle/>
          <a:p>
            <a:r>
              <a:rPr lang="en-US" sz="1800" dirty="0"/>
              <a:t>Compare</a:t>
            </a:r>
          </a:p>
        </p:txBody>
      </p:sp>
      <p:sp>
        <p:nvSpPr>
          <p:cNvPr id="21" name="Rounded Rectangle 20"/>
          <p:cNvSpPr/>
          <p:nvPr/>
        </p:nvSpPr>
        <p:spPr>
          <a:xfrm>
            <a:off x="4724400" y="3124200"/>
            <a:ext cx="1981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Ajfkahdjfjkfahdaf^</a:t>
            </a:r>
          </a:p>
        </p:txBody>
      </p:sp>
      <p:cxnSp>
        <p:nvCxnSpPr>
          <p:cNvPr id="29" name="Curved Connector 28"/>
          <p:cNvCxnSpPr/>
          <p:nvPr/>
        </p:nvCxnSpPr>
        <p:spPr>
          <a:xfrm>
            <a:off x="4038600" y="4419600"/>
            <a:ext cx="685800" cy="3048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a:off x="2057400" y="4343400"/>
            <a:ext cx="685800" cy="6096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57200" y="4191000"/>
            <a:ext cx="1524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airplane</a:t>
            </a:r>
          </a:p>
        </p:txBody>
      </p:sp>
      <p:sp>
        <p:nvSpPr>
          <p:cNvPr id="32" name="Rectangle 31"/>
          <p:cNvSpPr/>
          <p:nvPr/>
        </p:nvSpPr>
        <p:spPr>
          <a:xfrm>
            <a:off x="2819400" y="4267200"/>
            <a:ext cx="1219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Hash Algorithm</a:t>
            </a:r>
          </a:p>
        </p:txBody>
      </p:sp>
      <p:cxnSp>
        <p:nvCxnSpPr>
          <p:cNvPr id="33" name="Curved Connector 32"/>
          <p:cNvCxnSpPr/>
          <p:nvPr/>
        </p:nvCxnSpPr>
        <p:spPr>
          <a:xfrm>
            <a:off x="6858000" y="4648200"/>
            <a:ext cx="685800" cy="457200"/>
          </a:xfrm>
          <a:prstGeom prst="curvedConnector3">
            <a:avLst>
              <a:gd name="adj1" fmla="val 50000"/>
            </a:avLst>
          </a:prstGeom>
          <a:ln w="25400">
            <a:solidFill>
              <a:srgbClr val="33CC33"/>
            </a:solidFill>
            <a:tailEnd type="arrow"/>
          </a:ln>
        </p:spPr>
        <p:style>
          <a:lnRef idx="1">
            <a:schemeClr val="accent1"/>
          </a:lnRef>
          <a:fillRef idx="0">
            <a:schemeClr val="accent1"/>
          </a:fillRef>
          <a:effectRef idx="0">
            <a:schemeClr val="accent1"/>
          </a:effectRef>
          <a:fontRef idx="minor">
            <a:schemeClr val="tx1"/>
          </a:fontRef>
        </p:style>
      </p:cxnSp>
      <p:sp>
        <p:nvSpPr>
          <p:cNvPr id="236569" name="TextBox 33"/>
          <p:cNvSpPr txBox="1">
            <a:spLocks noChangeArrowheads="1"/>
          </p:cNvSpPr>
          <p:nvPr/>
        </p:nvSpPr>
        <p:spPr bwMode="auto">
          <a:xfrm>
            <a:off x="7543800" y="4876800"/>
            <a:ext cx="1371600" cy="369888"/>
          </a:xfrm>
          <a:prstGeom prst="rect">
            <a:avLst/>
          </a:prstGeom>
          <a:noFill/>
          <a:ln w="9525">
            <a:noFill/>
            <a:miter lim="800000"/>
            <a:headEnd/>
            <a:tailEnd/>
          </a:ln>
        </p:spPr>
        <p:txBody>
          <a:bodyPr>
            <a:spAutoFit/>
          </a:bodyPr>
          <a:lstStyle/>
          <a:p>
            <a:r>
              <a:rPr lang="en-US" sz="1800" dirty="0"/>
              <a:t>Compare</a:t>
            </a:r>
          </a:p>
        </p:txBody>
      </p:sp>
      <p:sp>
        <p:nvSpPr>
          <p:cNvPr id="35" name="Rounded Rectangle 34"/>
          <p:cNvSpPr/>
          <p:nvPr/>
        </p:nvSpPr>
        <p:spPr>
          <a:xfrm>
            <a:off x="4800600" y="4419600"/>
            <a:ext cx="1981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Dajadsfhjkaerbe%</a:t>
            </a:r>
          </a:p>
        </p:txBody>
      </p:sp>
      <p:sp>
        <p:nvSpPr>
          <p:cNvPr id="236571" name="TextBox 35"/>
          <p:cNvSpPr txBox="1">
            <a:spLocks noChangeArrowheads="1"/>
          </p:cNvSpPr>
          <p:nvPr/>
        </p:nvSpPr>
        <p:spPr bwMode="auto">
          <a:xfrm>
            <a:off x="5562600" y="5486400"/>
            <a:ext cx="2514600" cy="369888"/>
          </a:xfrm>
          <a:prstGeom prst="rect">
            <a:avLst/>
          </a:prstGeom>
          <a:noFill/>
          <a:ln w="9525">
            <a:noFill/>
            <a:miter lim="800000"/>
            <a:headEnd/>
            <a:tailEnd/>
          </a:ln>
        </p:spPr>
        <p:txBody>
          <a:bodyPr>
            <a:spAutoFit/>
          </a:bodyPr>
          <a:lstStyle/>
          <a:p>
            <a:r>
              <a:rPr lang="en-US" sz="1800" dirty="0"/>
              <a:t>…. etc</a:t>
            </a:r>
          </a:p>
        </p:txBody>
      </p:sp>
    </p:spTree>
    <p:extLst>
      <p:ext uri="{BB962C8B-B14F-4D97-AF65-F5344CB8AC3E}">
        <p14:creationId xmlns:p14="http://schemas.microsoft.com/office/powerpoint/2010/main" val="732167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46857"/>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Wordlists</a:t>
            </a:r>
          </a:p>
        </p:txBody>
      </p:sp>
      <p:sp>
        <p:nvSpPr>
          <p:cNvPr id="3" name="Rectangle 2"/>
          <p:cNvSpPr/>
          <p:nvPr/>
        </p:nvSpPr>
        <p:spPr>
          <a:xfrm>
            <a:off x="4419600" y="5791200"/>
            <a:ext cx="4572000" cy="923330"/>
          </a:xfrm>
          <a:prstGeom prst="rect">
            <a:avLst/>
          </a:prstGeom>
        </p:spPr>
        <p:txBody>
          <a:bodyPr>
            <a:spAutoFit/>
          </a:bodyPr>
          <a:lstStyle/>
          <a:p>
            <a:r>
              <a:rPr lang="en-US" dirty="0">
                <a:hlinkClick r:id="rId2"/>
              </a:rPr>
              <a:t>https://github.com/berzerk0/Probable-Wordlists</a:t>
            </a:r>
            <a:endParaRPr lang="en-US" dirty="0"/>
          </a:p>
          <a:p>
            <a:endParaRPr lang="en-US" dirty="0"/>
          </a:p>
        </p:txBody>
      </p:sp>
      <p:pic>
        <p:nvPicPr>
          <p:cNvPr id="5" name="Picture 4"/>
          <p:cNvPicPr>
            <a:picLocks noChangeAspect="1"/>
          </p:cNvPicPr>
          <p:nvPr/>
        </p:nvPicPr>
        <p:blipFill>
          <a:blip r:embed="rId3"/>
          <a:stretch>
            <a:fillRect/>
          </a:stretch>
        </p:blipFill>
        <p:spPr>
          <a:xfrm>
            <a:off x="990600" y="1676400"/>
            <a:ext cx="6271030" cy="3936406"/>
          </a:xfrm>
          <a:prstGeom prst="rect">
            <a:avLst/>
          </a:prstGeom>
        </p:spPr>
      </p:pic>
    </p:spTree>
    <p:extLst>
      <p:ext uri="{BB962C8B-B14F-4D97-AF65-F5344CB8AC3E}">
        <p14:creationId xmlns:p14="http://schemas.microsoft.com/office/powerpoint/2010/main" val="3781312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7467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Rainbow Tables</a:t>
            </a:r>
          </a:p>
        </p:txBody>
      </p:sp>
      <p:sp>
        <p:nvSpPr>
          <p:cNvPr id="237571" name="Content Placeholder 2"/>
          <p:cNvSpPr>
            <a:spLocks noGrp="1"/>
          </p:cNvSpPr>
          <p:nvPr>
            <p:ph idx="1"/>
          </p:nvPr>
        </p:nvSpPr>
        <p:spPr/>
        <p:txBody>
          <a:bodyPr/>
          <a:lstStyle/>
          <a:p>
            <a:r>
              <a:rPr lang="en-US" dirty="0"/>
              <a:t>Trade off between CPU and Storage</a:t>
            </a:r>
          </a:p>
          <a:p>
            <a:r>
              <a:rPr lang="en-US" dirty="0"/>
              <a:t>Compute all possible hashes once and store them in a large database</a:t>
            </a:r>
          </a:p>
          <a:p>
            <a:r>
              <a:rPr lang="en-US" dirty="0"/>
              <a:t>Then you can look up by hashes much quicker</a:t>
            </a:r>
          </a:p>
        </p:txBody>
      </p:sp>
      <p:pic>
        <p:nvPicPr>
          <p:cNvPr id="4" name="Picture 3">
            <a:extLst>
              <a:ext uri="{FF2B5EF4-FFF2-40B4-BE49-F238E27FC236}">
                <a16:creationId xmlns:a16="http://schemas.microsoft.com/office/drawing/2014/main" id="{125CD34E-575C-75B8-1E87-1FB0B9A59F75}"/>
              </a:ext>
            </a:extLst>
          </p:cNvPr>
          <p:cNvPicPr>
            <a:picLocks noChangeAspect="1"/>
          </p:cNvPicPr>
          <p:nvPr/>
        </p:nvPicPr>
        <p:blipFill>
          <a:blip r:embed="rId2"/>
          <a:stretch>
            <a:fillRect/>
          </a:stretch>
        </p:blipFill>
        <p:spPr>
          <a:xfrm>
            <a:off x="3180735" y="4307989"/>
            <a:ext cx="5506065" cy="1899621"/>
          </a:xfrm>
          <a:prstGeom prst="rect">
            <a:avLst/>
          </a:prstGeom>
        </p:spPr>
      </p:pic>
    </p:spTree>
    <p:extLst>
      <p:ext uri="{BB962C8B-B14F-4D97-AF65-F5344CB8AC3E}">
        <p14:creationId xmlns:p14="http://schemas.microsoft.com/office/powerpoint/2010/main" val="1009219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7287"/>
            <a:ext cx="8686800" cy="990600"/>
          </a:xfrm>
        </p:spPr>
        <p:txBody>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0phCracK</a:t>
            </a:r>
            <a:endParaRPr lang="en-US" dirty="0"/>
          </a:p>
        </p:txBody>
      </p:sp>
      <p:pic>
        <p:nvPicPr>
          <p:cNvPr id="238595" name="Picture 2" descr="tables_xp"/>
          <p:cNvPicPr>
            <a:picLocks noChangeAspect="1" noChangeArrowheads="1"/>
          </p:cNvPicPr>
          <p:nvPr/>
        </p:nvPicPr>
        <p:blipFill>
          <a:blip r:embed="rId2" cstate="print"/>
          <a:srcRect/>
          <a:stretch>
            <a:fillRect/>
          </a:stretch>
        </p:blipFill>
        <p:spPr bwMode="auto">
          <a:xfrm>
            <a:off x="762000" y="4572000"/>
            <a:ext cx="6934200" cy="1846263"/>
          </a:xfrm>
          <a:prstGeom prst="rect">
            <a:avLst/>
          </a:prstGeom>
          <a:noFill/>
          <a:ln w="9525">
            <a:noFill/>
            <a:miter lim="800000"/>
            <a:headEnd/>
            <a:tailEnd/>
          </a:ln>
        </p:spPr>
      </p:pic>
      <p:sp>
        <p:nvSpPr>
          <p:cNvPr id="238596" name="TextBox 4"/>
          <p:cNvSpPr txBox="1">
            <a:spLocks noChangeArrowheads="1"/>
          </p:cNvSpPr>
          <p:nvPr/>
        </p:nvSpPr>
        <p:spPr bwMode="auto">
          <a:xfrm>
            <a:off x="609600" y="1295400"/>
            <a:ext cx="7620000" cy="3249613"/>
          </a:xfrm>
          <a:prstGeom prst="rect">
            <a:avLst/>
          </a:prstGeom>
          <a:noFill/>
          <a:ln w="9525">
            <a:noFill/>
            <a:miter lim="800000"/>
            <a:headEnd/>
            <a:tailEnd/>
          </a:ln>
        </p:spPr>
        <p:txBody>
          <a:bodyPr>
            <a:spAutoFit/>
          </a:bodyPr>
          <a:lstStyle/>
          <a:p>
            <a:pPr>
              <a:buFont typeface="Arial" charset="0"/>
              <a:buChar char="•"/>
            </a:pPr>
            <a:r>
              <a:rPr lang="en-US" sz="1800" dirty="0"/>
              <a:t>Free Windows Program that can crack Windows password obtained by:</a:t>
            </a:r>
          </a:p>
          <a:p>
            <a:pPr lvl="1">
              <a:buFont typeface="Arial" charset="0"/>
              <a:buChar char="•"/>
            </a:pPr>
            <a:r>
              <a:rPr lang="en-US" sz="1800" dirty="0"/>
              <a:t>When given administrative privileges to a machine</a:t>
            </a:r>
          </a:p>
          <a:p>
            <a:pPr lvl="1">
              <a:buFont typeface="Arial" charset="0"/>
              <a:buChar char="•"/>
            </a:pPr>
            <a:r>
              <a:rPr lang="en-US" sz="1800" dirty="0"/>
              <a:t>Physical access to a machine with a bootable CD</a:t>
            </a:r>
          </a:p>
          <a:p>
            <a:pPr lvl="1">
              <a:buFont typeface="Arial" charset="0"/>
              <a:buChar char="•"/>
            </a:pPr>
            <a:r>
              <a:rPr lang="en-US" sz="1800" dirty="0"/>
              <a:t>Sniffing on the network</a:t>
            </a:r>
          </a:p>
          <a:p>
            <a:pPr>
              <a:buFont typeface="Arial" charset="0"/>
              <a:buChar char="•"/>
            </a:pPr>
            <a:r>
              <a:rPr lang="en-US" sz="1800" dirty="0"/>
              <a:t>Uses the Rainbow table concept</a:t>
            </a:r>
          </a:p>
          <a:p>
            <a:pPr>
              <a:buFont typeface="Arial" charset="0"/>
              <a:buChar char="•"/>
            </a:pPr>
            <a:r>
              <a:rPr lang="en-US" sz="1800" dirty="0"/>
              <a:t>Multiple dictionaries of varying sizes available for free on their website</a:t>
            </a:r>
          </a:p>
          <a:p>
            <a:pPr>
              <a:buFont typeface="Arial" charset="0"/>
              <a:buChar char="•"/>
            </a:pPr>
            <a:r>
              <a:rPr lang="en-US" sz="1800" dirty="0"/>
              <a:t>Very easy to use</a:t>
            </a:r>
          </a:p>
          <a:p>
            <a:pPr>
              <a:buFont typeface="Arial" charset="0"/>
              <a:buChar char="•"/>
            </a:pPr>
            <a:r>
              <a:rPr lang="en-US" sz="1800" dirty="0"/>
              <a:t>Can be used to audit your own passwords</a:t>
            </a:r>
          </a:p>
        </p:txBody>
      </p:sp>
    </p:spTree>
    <p:extLst>
      <p:ext uri="{BB962C8B-B14F-4D97-AF65-F5344CB8AC3E}">
        <p14:creationId xmlns:p14="http://schemas.microsoft.com/office/powerpoint/2010/main" val="3291843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4951"/>
            <a:ext cx="8686800" cy="9906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Network password cracking</a:t>
            </a:r>
          </a:p>
        </p:txBody>
      </p:sp>
      <p:pic>
        <p:nvPicPr>
          <p:cNvPr id="239619" name="Picture 2" descr="http://www2.slac.stanford.edu/comp/winnt/faq/xp_web_login.jpg"/>
          <p:cNvPicPr>
            <a:picLocks noChangeAspect="1" noChangeArrowheads="1"/>
          </p:cNvPicPr>
          <p:nvPr/>
        </p:nvPicPr>
        <p:blipFill>
          <a:blip r:embed="rId2" cstate="print"/>
          <a:srcRect/>
          <a:stretch>
            <a:fillRect/>
          </a:stretch>
        </p:blipFill>
        <p:spPr bwMode="auto">
          <a:xfrm>
            <a:off x="5949950" y="3962400"/>
            <a:ext cx="2489200" cy="2152650"/>
          </a:xfrm>
          <a:prstGeom prst="rect">
            <a:avLst/>
          </a:prstGeom>
          <a:noFill/>
          <a:ln w="9525">
            <a:noFill/>
            <a:miter lim="800000"/>
            <a:headEnd/>
            <a:tailEnd/>
          </a:ln>
        </p:spPr>
      </p:pic>
      <p:pic>
        <p:nvPicPr>
          <p:cNvPr id="239620" name="Picture 3"/>
          <p:cNvPicPr>
            <a:picLocks noChangeAspect="1" noChangeArrowheads="1"/>
          </p:cNvPicPr>
          <p:nvPr/>
        </p:nvPicPr>
        <p:blipFill>
          <a:blip r:embed="rId3" cstate="print"/>
          <a:srcRect/>
          <a:stretch>
            <a:fillRect/>
          </a:stretch>
        </p:blipFill>
        <p:spPr bwMode="auto">
          <a:xfrm>
            <a:off x="228600" y="3733800"/>
            <a:ext cx="876300" cy="1076325"/>
          </a:xfrm>
          <a:prstGeom prst="rect">
            <a:avLst/>
          </a:prstGeom>
          <a:noFill/>
          <a:ln w="9525">
            <a:noFill/>
            <a:miter lim="800000"/>
            <a:headEnd/>
            <a:tailEnd/>
          </a:ln>
        </p:spPr>
      </p:pic>
      <p:pic>
        <p:nvPicPr>
          <p:cNvPr id="239621" name="Picture 4"/>
          <p:cNvPicPr>
            <a:picLocks noChangeAspect="1" noChangeArrowheads="1"/>
          </p:cNvPicPr>
          <p:nvPr/>
        </p:nvPicPr>
        <p:blipFill>
          <a:blip r:embed="rId4" cstate="print"/>
          <a:srcRect/>
          <a:stretch>
            <a:fillRect/>
          </a:stretch>
        </p:blipFill>
        <p:spPr bwMode="auto">
          <a:xfrm>
            <a:off x="4191000" y="3657600"/>
            <a:ext cx="1581150" cy="1657350"/>
          </a:xfrm>
          <a:prstGeom prst="rect">
            <a:avLst/>
          </a:prstGeom>
          <a:noFill/>
          <a:ln w="9525">
            <a:noFill/>
            <a:miter lim="800000"/>
            <a:headEnd/>
            <a:tailEnd/>
          </a:ln>
        </p:spPr>
      </p:pic>
      <p:cxnSp>
        <p:nvCxnSpPr>
          <p:cNvPr id="8" name="Straight Arrow Connector 7"/>
          <p:cNvCxnSpPr/>
          <p:nvPr/>
        </p:nvCxnSpPr>
        <p:spPr>
          <a:xfrm rot="10800000" flipV="1">
            <a:off x="1104900" y="4267200"/>
            <a:ext cx="2781300"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9623" name="TextBox 11"/>
          <p:cNvSpPr txBox="1">
            <a:spLocks noChangeArrowheads="1"/>
          </p:cNvSpPr>
          <p:nvPr/>
        </p:nvSpPr>
        <p:spPr bwMode="auto">
          <a:xfrm>
            <a:off x="1828800" y="4648200"/>
            <a:ext cx="2133600" cy="1200329"/>
          </a:xfrm>
          <a:prstGeom prst="rect">
            <a:avLst/>
          </a:prstGeom>
          <a:noFill/>
          <a:ln w="9525">
            <a:noFill/>
            <a:miter lim="800000"/>
            <a:headEnd/>
            <a:tailEnd/>
          </a:ln>
        </p:spPr>
        <p:txBody>
          <a:bodyPr>
            <a:spAutoFit/>
          </a:bodyPr>
          <a:lstStyle/>
          <a:p>
            <a:r>
              <a:rPr lang="en-US" sz="1800" dirty="0"/>
              <a:t>User: root</a:t>
            </a:r>
          </a:p>
          <a:p>
            <a:r>
              <a:rPr lang="en-US" sz="1800" dirty="0"/>
              <a:t>Password: cat</a:t>
            </a:r>
          </a:p>
          <a:p>
            <a:r>
              <a:rPr lang="en-US" sz="1800" dirty="0"/>
              <a:t>User: root</a:t>
            </a:r>
          </a:p>
          <a:p>
            <a:r>
              <a:rPr lang="en-US" sz="1800" dirty="0"/>
              <a:t>Password: dog</a:t>
            </a:r>
          </a:p>
        </p:txBody>
      </p:sp>
      <p:sp>
        <p:nvSpPr>
          <p:cNvPr id="239624" name="TextBox 12"/>
          <p:cNvSpPr txBox="1">
            <a:spLocks noChangeArrowheads="1"/>
          </p:cNvSpPr>
          <p:nvPr/>
        </p:nvSpPr>
        <p:spPr bwMode="auto">
          <a:xfrm>
            <a:off x="457200" y="1371600"/>
            <a:ext cx="8001000" cy="3046413"/>
          </a:xfrm>
          <a:prstGeom prst="rect">
            <a:avLst/>
          </a:prstGeom>
          <a:noFill/>
          <a:ln w="9525">
            <a:noFill/>
            <a:miter lim="800000"/>
            <a:headEnd/>
            <a:tailEnd/>
          </a:ln>
        </p:spPr>
        <p:txBody>
          <a:bodyPr>
            <a:spAutoFit/>
          </a:bodyPr>
          <a:lstStyle/>
          <a:p>
            <a:pPr>
              <a:buFont typeface="Arial" charset="0"/>
              <a:buChar char="•"/>
            </a:pPr>
            <a:r>
              <a:rPr lang="en-US" sz="2400" dirty="0"/>
              <a:t>Various network services require logins, if an attacker knows a user name they can try to login remotely with either brute force of Dictionary attacks</a:t>
            </a:r>
          </a:p>
          <a:p>
            <a:pPr>
              <a:buFont typeface="Arial" charset="0"/>
              <a:buChar char="•"/>
            </a:pPr>
            <a:r>
              <a:rPr lang="en-US" sz="2400" dirty="0"/>
              <a:t>Process a lot slower, and very easy to detect</a:t>
            </a:r>
          </a:p>
          <a:p>
            <a:pPr>
              <a:buFont typeface="Arial" charset="0"/>
              <a:buChar char="•"/>
            </a:pPr>
            <a:endParaRPr lang="en-US" dirty="0"/>
          </a:p>
          <a:p>
            <a:endParaRPr lang="en-US" dirty="0"/>
          </a:p>
        </p:txBody>
      </p:sp>
      <p:cxnSp>
        <p:nvCxnSpPr>
          <p:cNvPr id="239625" name="Straight Arrow Connector 9"/>
          <p:cNvCxnSpPr>
            <a:cxnSpLocks noChangeShapeType="1"/>
          </p:cNvCxnSpPr>
          <p:nvPr/>
        </p:nvCxnSpPr>
        <p:spPr bwMode="auto">
          <a:xfrm rot="10800000">
            <a:off x="838200" y="4114800"/>
            <a:ext cx="3200400" cy="142875"/>
          </a:xfrm>
          <a:prstGeom prst="straightConnector1">
            <a:avLst/>
          </a:prstGeom>
          <a:noFill/>
          <a:ln w="9525" algn="ctr">
            <a:noFill/>
            <a:round/>
            <a:headEnd/>
            <a:tailEnd type="arrow" w="med" len="med"/>
          </a:ln>
        </p:spPr>
      </p:cxnSp>
      <p:cxnSp>
        <p:nvCxnSpPr>
          <p:cNvPr id="239626" name="Straight Arrow Connector 13"/>
          <p:cNvCxnSpPr>
            <a:cxnSpLocks noChangeShapeType="1"/>
          </p:cNvCxnSpPr>
          <p:nvPr/>
        </p:nvCxnSpPr>
        <p:spPr bwMode="auto">
          <a:xfrm rot="10800000" flipV="1">
            <a:off x="2057400" y="4486275"/>
            <a:ext cx="2133600" cy="9525"/>
          </a:xfrm>
          <a:prstGeom prst="straightConnector1">
            <a:avLst/>
          </a:prstGeom>
          <a:noFill/>
          <a:ln w="9525" algn="ctr">
            <a:noFill/>
            <a:round/>
            <a:headEnd/>
            <a:tailEnd type="arrow" w="med" len="med"/>
          </a:ln>
        </p:spPr>
      </p:cxnSp>
      <p:cxnSp>
        <p:nvCxnSpPr>
          <p:cNvPr id="239627" name="Straight Arrow Connector 15"/>
          <p:cNvCxnSpPr>
            <a:cxnSpLocks noChangeShapeType="1"/>
          </p:cNvCxnSpPr>
          <p:nvPr/>
        </p:nvCxnSpPr>
        <p:spPr bwMode="auto">
          <a:xfrm rot="10800000" flipV="1">
            <a:off x="1104900" y="4267200"/>
            <a:ext cx="3086100" cy="4763"/>
          </a:xfrm>
          <a:prstGeom prst="straightConnector1">
            <a:avLst/>
          </a:prstGeom>
          <a:noFill/>
          <a:ln w="25400" algn="ctr">
            <a:solidFill>
              <a:srgbClr val="33CC33"/>
            </a:solidFill>
            <a:round/>
            <a:headEnd/>
            <a:tailEnd type="arrow" w="med" len="med"/>
          </a:ln>
        </p:spPr>
      </p:cxnSp>
    </p:spTree>
    <p:extLst>
      <p:ext uri="{BB962C8B-B14F-4D97-AF65-F5344CB8AC3E}">
        <p14:creationId xmlns:p14="http://schemas.microsoft.com/office/powerpoint/2010/main" val="816261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Hydra</a:t>
            </a:r>
          </a:p>
        </p:txBody>
      </p:sp>
      <p:sp>
        <p:nvSpPr>
          <p:cNvPr id="240643" name="Content Placeholder 2"/>
          <p:cNvSpPr>
            <a:spLocks noGrp="1"/>
          </p:cNvSpPr>
          <p:nvPr>
            <p:ph idx="1"/>
          </p:nvPr>
        </p:nvSpPr>
        <p:spPr/>
        <p:txBody>
          <a:bodyPr>
            <a:normAutofit lnSpcReduction="10000"/>
          </a:bodyPr>
          <a:lstStyle/>
          <a:p>
            <a:r>
              <a:rPr lang="en-US" dirty="0"/>
              <a:t>Free Open Source application which can attack the following services:</a:t>
            </a:r>
          </a:p>
          <a:p>
            <a:pPr lvl="1"/>
            <a:r>
              <a:rPr lang="en-US" dirty="0"/>
              <a:t>TELNET, FTP, HTTP, HTTPS, HTTP-PROXY, SMB, SMBNT, MS-SQL, MYSQL, REXEC, RSH, RLOGIN, CVS, SNMP, SMTP-AUTH, SOCKS5, VNC, POP3, IMAP, NNTP, PCNFS, ICQ, SAP/R3, LDAP2, LDAP3, Postgres, Teamspeak, Cisco auth, Cisco enable, LDAP2, Cisco AAA </a:t>
            </a:r>
          </a:p>
          <a:p>
            <a:r>
              <a:rPr lang="en-US" dirty="0"/>
              <a:t>Uses a dictionary to try various passwords</a:t>
            </a:r>
          </a:p>
        </p:txBody>
      </p:sp>
    </p:spTree>
    <p:extLst>
      <p:ext uri="{BB962C8B-B14F-4D97-AF65-F5344CB8AC3E}">
        <p14:creationId xmlns:p14="http://schemas.microsoft.com/office/powerpoint/2010/main" val="225004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BruteSSH</a:t>
            </a:r>
          </a:p>
        </p:txBody>
      </p:sp>
      <p:sp>
        <p:nvSpPr>
          <p:cNvPr id="241667" name="Content Placeholder 2"/>
          <p:cNvSpPr>
            <a:spLocks noGrp="1"/>
          </p:cNvSpPr>
          <p:nvPr>
            <p:ph idx="1"/>
          </p:nvPr>
        </p:nvSpPr>
        <p:spPr/>
        <p:txBody>
          <a:bodyPr/>
          <a:lstStyle/>
          <a:p>
            <a:r>
              <a:rPr lang="en-US" dirty="0"/>
              <a:t>SSH is a tool to allow users and administrators to remotely login to servers</a:t>
            </a:r>
          </a:p>
          <a:p>
            <a:r>
              <a:rPr lang="en-US" dirty="0"/>
              <a:t>SSH is often made public to the Internet, so administrators can fix servers from home</a:t>
            </a:r>
          </a:p>
          <a:p>
            <a:r>
              <a:rPr lang="en-US" dirty="0"/>
              <a:t>Brute SSH performs a dictionary attack Unix server’s SSH service</a:t>
            </a:r>
          </a:p>
        </p:txBody>
      </p:sp>
    </p:spTree>
    <p:extLst>
      <p:ext uri="{BB962C8B-B14F-4D97-AF65-F5344CB8AC3E}">
        <p14:creationId xmlns:p14="http://schemas.microsoft.com/office/powerpoint/2010/main" val="3149405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pPr algn="r">
              <a:defRPr/>
            </a:pPr>
            <a:r>
              <a:rPr lang="en-US" b="1"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MImikatz</a:t>
            </a:r>
            <a:endPar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endParaRPr>
          </a:p>
        </p:txBody>
      </p:sp>
      <p:sp>
        <p:nvSpPr>
          <p:cNvPr id="241667" name="Content Placeholder 2"/>
          <p:cNvSpPr>
            <a:spLocks noGrp="1"/>
          </p:cNvSpPr>
          <p:nvPr>
            <p:ph idx="1"/>
          </p:nvPr>
        </p:nvSpPr>
        <p:spPr>
          <a:xfrm>
            <a:off x="198993" y="1310081"/>
            <a:ext cx="3048000" cy="4525963"/>
          </a:xfrm>
        </p:spPr>
        <p:txBody>
          <a:bodyPr>
            <a:normAutofit fontScale="85000" lnSpcReduction="20000"/>
          </a:bodyPr>
          <a:lstStyle/>
          <a:p>
            <a:r>
              <a:rPr lang="en-US" sz="2400" dirty="0"/>
              <a:t>Post exploitation module built into </a:t>
            </a:r>
            <a:r>
              <a:rPr lang="en-US" sz="2400" dirty="0" err="1"/>
              <a:t>Metepreter</a:t>
            </a:r>
            <a:r>
              <a:rPr lang="en-US" sz="2400" dirty="0"/>
              <a:t>, as well as a standalone application</a:t>
            </a:r>
          </a:p>
          <a:p>
            <a:endParaRPr lang="en-US" sz="2400" dirty="0">
              <a:hlinkClick r:id="rId2"/>
            </a:endParaRPr>
          </a:p>
          <a:p>
            <a:r>
              <a:rPr lang="en-US" sz="2400" dirty="0"/>
              <a:t>Unofficial Guide/Command Reference:</a:t>
            </a:r>
            <a:endParaRPr lang="en-US" sz="2400" dirty="0">
              <a:hlinkClick r:id="" action="ppaction://noaction"/>
            </a:endParaRPr>
          </a:p>
          <a:p>
            <a:r>
              <a:rPr lang="en-US" sz="2400" dirty="0">
                <a:hlinkClick r:id="" action="ppaction://noaction"/>
              </a:rPr>
              <a:t>https://adsecurity.org/?page_id=1821</a:t>
            </a:r>
          </a:p>
          <a:p>
            <a:endParaRPr lang="en-US" sz="2400" dirty="0">
              <a:hlinkClick r:id="" action="ppaction://noaction"/>
            </a:endParaRPr>
          </a:p>
          <a:p>
            <a:r>
              <a:rPr lang="en-US" sz="2400" dirty="0">
                <a:hlinkClick r:id="" action="ppaction://noaction"/>
              </a:rPr>
              <a:t>@</a:t>
            </a:r>
            <a:r>
              <a:rPr lang="en-US" sz="2400" dirty="0" err="1">
                <a:hlinkClick r:id="rId2"/>
              </a:rPr>
              <a:t>gentilkiwi</a:t>
            </a:r>
            <a:endParaRPr lang="en-US" sz="2400" dirty="0">
              <a:hlinkClick r:id="" action="ppaction://noaction"/>
            </a:endParaRPr>
          </a:p>
          <a:p>
            <a:endParaRPr lang="en-US" sz="2400" dirty="0">
              <a:hlinkClick r:id="" action="ppaction://noaction"/>
            </a:endParaRPr>
          </a:p>
          <a:p>
            <a:r>
              <a:rPr lang="en-US" sz="2400" dirty="0">
                <a:hlinkClick r:id="" action="ppaction://noaction"/>
              </a:rPr>
              <a:t>https://github.com/gentilkiwi/mimikatz</a:t>
            </a:r>
            <a:endParaRPr lang="en-US" sz="2400" dirty="0"/>
          </a:p>
          <a:p>
            <a:endParaRPr lang="en-US" sz="2400" dirty="0"/>
          </a:p>
        </p:txBody>
      </p:sp>
      <p:pic>
        <p:nvPicPr>
          <p:cNvPr id="3" name="Picture 2">
            <a:extLst>
              <a:ext uri="{FF2B5EF4-FFF2-40B4-BE49-F238E27FC236}">
                <a16:creationId xmlns:a16="http://schemas.microsoft.com/office/drawing/2014/main" id="{60E4033B-FBF4-4FAD-8745-14F0893A455F}"/>
              </a:ext>
            </a:extLst>
          </p:cNvPr>
          <p:cNvPicPr>
            <a:picLocks noChangeAspect="1"/>
          </p:cNvPicPr>
          <p:nvPr/>
        </p:nvPicPr>
        <p:blipFill>
          <a:blip r:embed="rId3"/>
          <a:stretch>
            <a:fillRect/>
          </a:stretch>
        </p:blipFill>
        <p:spPr>
          <a:xfrm>
            <a:off x="3429000" y="1295400"/>
            <a:ext cx="5502724" cy="5135562"/>
          </a:xfrm>
          <a:prstGeom prst="rect">
            <a:avLst/>
          </a:prstGeom>
        </p:spPr>
      </p:pic>
    </p:spTree>
    <p:extLst>
      <p:ext uri="{BB962C8B-B14F-4D97-AF65-F5344CB8AC3E}">
        <p14:creationId xmlns:p14="http://schemas.microsoft.com/office/powerpoint/2010/main" val="2873214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IOT Attacks</a:t>
            </a:r>
          </a:p>
        </p:txBody>
      </p:sp>
      <p:sp>
        <p:nvSpPr>
          <p:cNvPr id="241667" name="Content Placeholder 2"/>
          <p:cNvSpPr>
            <a:spLocks noGrp="1"/>
          </p:cNvSpPr>
          <p:nvPr>
            <p:ph idx="1"/>
          </p:nvPr>
        </p:nvSpPr>
        <p:spPr>
          <a:xfrm>
            <a:off x="421547" y="1752600"/>
            <a:ext cx="3886200" cy="5592763"/>
          </a:xfrm>
        </p:spPr>
        <p:txBody>
          <a:bodyPr>
            <a:normAutofit/>
          </a:bodyPr>
          <a:lstStyle/>
          <a:p>
            <a:pPr marL="36576" indent="0">
              <a:buNone/>
            </a:pPr>
            <a:r>
              <a:rPr lang="en-US" sz="2800" dirty="0"/>
              <a:t>Default accounts that are permanent or un-editable in nature</a:t>
            </a:r>
          </a:p>
          <a:p>
            <a:pPr marL="36576" indent="0">
              <a:buNone/>
            </a:pPr>
            <a:endParaRPr lang="en-US" sz="2800" dirty="0"/>
          </a:p>
          <a:p>
            <a:r>
              <a:rPr lang="en-US" sz="2800" dirty="0" err="1"/>
              <a:t>Mirai</a:t>
            </a:r>
            <a:r>
              <a:rPr lang="en-US" sz="2800" dirty="0"/>
              <a:t> is the perfect example</a:t>
            </a:r>
          </a:p>
        </p:txBody>
      </p:sp>
      <p:pic>
        <p:nvPicPr>
          <p:cNvPr id="3" name="Picture 2">
            <a:extLst>
              <a:ext uri="{FF2B5EF4-FFF2-40B4-BE49-F238E27FC236}">
                <a16:creationId xmlns:a16="http://schemas.microsoft.com/office/drawing/2014/main" id="{978C64E2-B26D-49A8-B7C3-5F10599FF2AD}"/>
              </a:ext>
            </a:extLst>
          </p:cNvPr>
          <p:cNvPicPr>
            <a:picLocks noChangeAspect="1"/>
          </p:cNvPicPr>
          <p:nvPr/>
        </p:nvPicPr>
        <p:blipFill>
          <a:blip r:embed="rId2"/>
          <a:stretch>
            <a:fillRect/>
          </a:stretch>
        </p:blipFill>
        <p:spPr>
          <a:xfrm>
            <a:off x="4419600" y="1380358"/>
            <a:ext cx="4469762" cy="5203004"/>
          </a:xfrm>
          <a:prstGeom prst="rect">
            <a:avLst/>
          </a:prstGeom>
        </p:spPr>
      </p:pic>
    </p:spTree>
    <p:extLst>
      <p:ext uri="{BB962C8B-B14F-4D97-AF65-F5344CB8AC3E}">
        <p14:creationId xmlns:p14="http://schemas.microsoft.com/office/powerpoint/2010/main" val="2340708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pPr algn="r">
              <a:defRPr/>
            </a:pP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Credential Stuffing Attacks</a:t>
            </a:r>
          </a:p>
        </p:txBody>
      </p:sp>
      <p:sp>
        <p:nvSpPr>
          <p:cNvPr id="241667" name="Content Placeholder 2"/>
          <p:cNvSpPr>
            <a:spLocks noGrp="1"/>
          </p:cNvSpPr>
          <p:nvPr>
            <p:ph idx="1"/>
          </p:nvPr>
        </p:nvSpPr>
        <p:spPr>
          <a:xfrm>
            <a:off x="421547" y="1752600"/>
            <a:ext cx="3127898" cy="5592763"/>
          </a:xfrm>
        </p:spPr>
        <p:txBody>
          <a:bodyPr>
            <a:normAutofit/>
          </a:bodyPr>
          <a:lstStyle/>
          <a:p>
            <a:pPr marL="36576" indent="0">
              <a:buNone/>
            </a:pPr>
            <a:r>
              <a:rPr lang="en-US" sz="2800" dirty="0"/>
              <a:t>Because humans reuse passwords, why not “try” to login with them on other systems…</a:t>
            </a:r>
          </a:p>
        </p:txBody>
      </p:sp>
      <p:pic>
        <p:nvPicPr>
          <p:cNvPr id="7" name="Picture 6">
            <a:extLst>
              <a:ext uri="{FF2B5EF4-FFF2-40B4-BE49-F238E27FC236}">
                <a16:creationId xmlns:a16="http://schemas.microsoft.com/office/drawing/2014/main" id="{C12062A1-86FE-F261-840E-7EBCDF724C6B}"/>
              </a:ext>
            </a:extLst>
          </p:cNvPr>
          <p:cNvPicPr>
            <a:picLocks noChangeAspect="1"/>
          </p:cNvPicPr>
          <p:nvPr/>
        </p:nvPicPr>
        <p:blipFill>
          <a:blip r:embed="rId2"/>
          <a:stretch>
            <a:fillRect/>
          </a:stretch>
        </p:blipFill>
        <p:spPr>
          <a:xfrm>
            <a:off x="3711622" y="2417328"/>
            <a:ext cx="5201376" cy="1848108"/>
          </a:xfrm>
          <a:prstGeom prst="rect">
            <a:avLst/>
          </a:prstGeom>
        </p:spPr>
      </p:pic>
      <p:pic>
        <p:nvPicPr>
          <p:cNvPr id="9" name="Picture 8">
            <a:extLst>
              <a:ext uri="{FF2B5EF4-FFF2-40B4-BE49-F238E27FC236}">
                <a16:creationId xmlns:a16="http://schemas.microsoft.com/office/drawing/2014/main" id="{B9821064-43A3-0A1E-4D19-13AE69CE6962}"/>
              </a:ext>
            </a:extLst>
          </p:cNvPr>
          <p:cNvPicPr>
            <a:picLocks noChangeAspect="1"/>
          </p:cNvPicPr>
          <p:nvPr/>
        </p:nvPicPr>
        <p:blipFill>
          <a:blip r:embed="rId3"/>
          <a:stretch>
            <a:fillRect/>
          </a:stretch>
        </p:blipFill>
        <p:spPr>
          <a:xfrm>
            <a:off x="334274" y="5048817"/>
            <a:ext cx="5488789" cy="1392279"/>
          </a:xfrm>
          <a:prstGeom prst="rect">
            <a:avLst/>
          </a:prstGeom>
        </p:spPr>
      </p:pic>
    </p:spTree>
    <p:extLst>
      <p:ext uri="{BB962C8B-B14F-4D97-AF65-F5344CB8AC3E}">
        <p14:creationId xmlns:p14="http://schemas.microsoft.com/office/powerpoint/2010/main" val="224319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Project 2 </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55575" y="685800"/>
            <a:ext cx="8912225" cy="5478423"/>
          </a:xfrm>
          <a:prstGeom prst="rect">
            <a:avLst/>
          </a:prstGeom>
        </p:spPr>
        <p:txBody>
          <a:bodyPr wrap="square">
            <a:spAutoFit/>
          </a:bodyPr>
          <a:lstStyle/>
          <a:p>
            <a:r>
              <a:rPr lang="en-US" sz="1400" dirty="0"/>
              <a:t>Two options</a:t>
            </a:r>
            <a:br>
              <a:rPr lang="en-US" sz="1400" dirty="0"/>
            </a:br>
            <a:endParaRPr lang="en-US" sz="1400" dirty="0"/>
          </a:p>
          <a:p>
            <a:r>
              <a:rPr lang="en-US" sz="1400" u="sng" dirty="0"/>
              <a:t>Option 1: </a:t>
            </a:r>
            <a:r>
              <a:rPr lang="en-US" sz="1400" dirty="0"/>
              <a:t> </a:t>
            </a:r>
            <a:br>
              <a:rPr lang="en-US" sz="1400" dirty="0"/>
            </a:br>
            <a:endParaRPr lang="en-US" sz="1400" dirty="0"/>
          </a:p>
          <a:p>
            <a:r>
              <a:rPr lang="en-US" sz="1400" dirty="0"/>
              <a:t>Perform research on an information security (cyber security) tool.  This could be a deeper dive on the tools we've discussed in class, or you can present on a tool we haven't used/discussed.  Whatever tool you choose, please answer the following areas: </a:t>
            </a:r>
          </a:p>
          <a:p>
            <a:endParaRPr lang="en-US" sz="1400" dirty="0"/>
          </a:p>
          <a:p>
            <a:r>
              <a:rPr lang="en-US" sz="1400" dirty="0"/>
              <a:t>1.  Background on the tool, such as developer and whether it is "active" as far as being developed and updated.</a:t>
            </a:r>
          </a:p>
          <a:p>
            <a:r>
              <a:rPr lang="en-US" sz="1400" dirty="0"/>
              <a:t>2.  Tool's usage, including a couple use cases on why you would select the tool during a penetration test, or in responding to an incident.</a:t>
            </a:r>
          </a:p>
          <a:p>
            <a:r>
              <a:rPr lang="en-US" sz="1400" dirty="0"/>
              <a:t>3.  Screenshots or demonstration of the tool in use.</a:t>
            </a:r>
          </a:p>
          <a:p>
            <a:r>
              <a:rPr lang="en-US" sz="1400" dirty="0"/>
              <a:t>4.  Comparison of the tool with other's that do similar functions.</a:t>
            </a:r>
          </a:p>
          <a:p>
            <a:endParaRPr lang="en-US" sz="1400" u="sng" dirty="0"/>
          </a:p>
          <a:p>
            <a:r>
              <a:rPr lang="en-US" sz="1400" u="sng" dirty="0"/>
              <a:t>Option 2: </a:t>
            </a:r>
            <a:r>
              <a:rPr lang="en-US" sz="1400" dirty="0"/>
              <a:t> </a:t>
            </a:r>
            <a:br>
              <a:rPr lang="en-US" sz="1400" dirty="0"/>
            </a:br>
            <a:endParaRPr lang="en-US" sz="1400" dirty="0"/>
          </a:p>
          <a:p>
            <a:r>
              <a:rPr lang="en-US" sz="1400" dirty="0"/>
              <a:t>Perform a penetration test against all four of the Victim VMs.  As you perform the penetration test, be sure to outline the discovery of the systems, what services were found, the vulnerabilities found, and the exploits used.  Be sure to also include remediations and recommendations for the vulnerabilities and exploits that you document.</a:t>
            </a:r>
            <a:br>
              <a:rPr lang="en-US" sz="1400" dirty="0"/>
            </a:br>
            <a:endParaRPr lang="en-US" sz="1400" dirty="0"/>
          </a:p>
          <a:p>
            <a:r>
              <a:rPr lang="en-US" sz="1400" dirty="0"/>
              <a:t>For the report, you can follow a template from Offensive Security (</a:t>
            </a:r>
            <a:r>
              <a:rPr lang="en-US" sz="1400" dirty="0">
                <a:hlinkClick r:id="rId2"/>
              </a:rPr>
              <a:t>https://www.offensive-security.com/reports/sample-penetration-testing-report.pdf</a:t>
            </a:r>
            <a:r>
              <a:rPr lang="en-US" sz="1400" dirty="0"/>
              <a:t> ) or from SANS (</a:t>
            </a:r>
            <a:r>
              <a:rPr lang="en-US" sz="1400" dirty="0">
                <a:hlinkClick r:id="rId3"/>
              </a:rPr>
              <a:t>https://www.sans.org/reading-room/whitepapers/testing/writing-penetration-testing-report-33343</a:t>
            </a:r>
            <a:r>
              <a:rPr lang="en-US" sz="1400" dirty="0"/>
              <a:t> ), or a combination of the two.</a:t>
            </a:r>
          </a:p>
        </p:txBody>
      </p:sp>
    </p:spTree>
    <p:extLst>
      <p:ext uri="{BB962C8B-B14F-4D97-AF65-F5344CB8AC3E}">
        <p14:creationId xmlns:p14="http://schemas.microsoft.com/office/powerpoint/2010/main" val="276998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Break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6102E20-D9BA-486F-884A-43947276C7DC}"/>
              </a:ext>
            </a:extLst>
          </p:cNvPr>
          <p:cNvPicPr>
            <a:picLocks noChangeAspect="1"/>
          </p:cNvPicPr>
          <p:nvPr/>
        </p:nvPicPr>
        <p:blipFill>
          <a:blip r:embed="rId2"/>
          <a:stretch>
            <a:fillRect/>
          </a:stretch>
        </p:blipFill>
        <p:spPr>
          <a:xfrm>
            <a:off x="3162300" y="1714500"/>
            <a:ext cx="2806700" cy="3416300"/>
          </a:xfrm>
          <a:prstGeom prst="rect">
            <a:avLst/>
          </a:prstGeom>
        </p:spPr>
      </p:pic>
    </p:spTree>
    <p:extLst>
      <p:ext uri="{BB962C8B-B14F-4D97-AF65-F5344CB8AC3E}">
        <p14:creationId xmlns:p14="http://schemas.microsoft.com/office/powerpoint/2010/main" val="233549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Owning the network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4524315"/>
          </a:xfrm>
          <a:prstGeom prst="rect">
            <a:avLst/>
          </a:prstGeom>
        </p:spPr>
        <p:txBody>
          <a:bodyPr wrap="square">
            <a:spAutoFit/>
          </a:bodyPr>
          <a:lstStyle/>
          <a:p>
            <a:r>
              <a:rPr lang="en-US" dirty="0"/>
              <a:t>Now that we ‘</a:t>
            </a:r>
            <a:r>
              <a:rPr lang="en-US" dirty="0" err="1"/>
              <a:t>pwn</a:t>
            </a:r>
            <a:r>
              <a:rPr lang="en-US" dirty="0"/>
              <a:t>’ a system within our target, let’s go after the network</a:t>
            </a:r>
          </a:p>
          <a:p>
            <a:endParaRPr lang="en-US" dirty="0"/>
          </a:p>
          <a:p>
            <a:r>
              <a:rPr lang="en-US" dirty="0"/>
              <a:t>Network Domination</a:t>
            </a:r>
          </a:p>
          <a:p>
            <a:r>
              <a:rPr lang="en-US" dirty="0"/>
              <a:t>	Sniffing	</a:t>
            </a:r>
          </a:p>
          <a:p>
            <a:r>
              <a:rPr lang="en-US" dirty="0"/>
              <a:t>	DNS/ARP Poisoning</a:t>
            </a:r>
          </a:p>
          <a:p>
            <a:r>
              <a:rPr lang="en-US" dirty="0"/>
              <a:t>	</a:t>
            </a:r>
            <a:r>
              <a:rPr lang="en-US" dirty="0" err="1"/>
              <a:t>MitM</a:t>
            </a:r>
            <a:endParaRPr lang="en-US" dirty="0"/>
          </a:p>
          <a:p>
            <a:r>
              <a:rPr lang="en-US" dirty="0"/>
              <a:t>		Proxy</a:t>
            </a:r>
          </a:p>
          <a:p>
            <a:r>
              <a:rPr lang="en-US" dirty="0"/>
              <a:t>		Mail relay</a:t>
            </a:r>
          </a:p>
          <a:p>
            <a:br>
              <a:rPr lang="en-US" dirty="0"/>
            </a:br>
            <a:r>
              <a:rPr lang="en-US" dirty="0"/>
              <a:t>Data Exfiltration</a:t>
            </a:r>
          </a:p>
          <a:p>
            <a:r>
              <a:rPr lang="en-US" dirty="0"/>
              <a:t>	ICMP</a:t>
            </a:r>
          </a:p>
          <a:p>
            <a:r>
              <a:rPr lang="en-US" dirty="0"/>
              <a:t>	DNS</a:t>
            </a:r>
          </a:p>
          <a:p>
            <a:r>
              <a:rPr lang="en-US" dirty="0"/>
              <a:t>	Other</a:t>
            </a:r>
          </a:p>
          <a:p>
            <a:r>
              <a:rPr lang="en-US" dirty="0"/>
              <a:t>	Steganography</a:t>
            </a:r>
          </a:p>
          <a:p>
            <a:r>
              <a:rPr lang="en-US" dirty="0"/>
              <a:t>	</a:t>
            </a:r>
          </a:p>
        </p:txBody>
      </p:sp>
    </p:spTree>
    <p:extLst>
      <p:ext uri="{BB962C8B-B14F-4D97-AF65-F5344CB8AC3E}">
        <p14:creationId xmlns:p14="http://schemas.microsoft.com/office/powerpoint/2010/main" val="1724571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Packet Analyzing/Sniffing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07974" y="1295400"/>
            <a:ext cx="6854825" cy="4524315"/>
          </a:xfrm>
          <a:prstGeom prst="rect">
            <a:avLst/>
          </a:prstGeom>
        </p:spPr>
        <p:txBody>
          <a:bodyPr wrap="square">
            <a:spAutoFit/>
          </a:bodyPr>
          <a:lstStyle/>
          <a:p>
            <a:endParaRPr lang="en-US" dirty="0"/>
          </a:p>
          <a:p>
            <a:endParaRPr lang="en-US" dirty="0"/>
          </a:p>
          <a:p>
            <a:r>
              <a:rPr lang="en-US" dirty="0"/>
              <a:t>All data on a network that is transmitted can be sniffed.</a:t>
            </a:r>
          </a:p>
          <a:p>
            <a:r>
              <a:rPr lang="en-US" dirty="0"/>
              <a:t>	Web pages</a:t>
            </a:r>
          </a:p>
          <a:p>
            <a:r>
              <a:rPr lang="en-US" dirty="0"/>
              <a:t>	Copying of files</a:t>
            </a:r>
          </a:p>
          <a:p>
            <a:r>
              <a:rPr lang="en-US" dirty="0"/>
              <a:t>	Mail flow</a:t>
            </a:r>
          </a:p>
          <a:p>
            <a:r>
              <a:rPr lang="en-US" dirty="0"/>
              <a:t>	DNS lookup</a:t>
            </a:r>
          </a:p>
          <a:p>
            <a:endParaRPr lang="en-US" dirty="0"/>
          </a:p>
          <a:p>
            <a:r>
              <a:rPr lang="en-US" dirty="0"/>
              <a:t>Network cards need to be put in “promiscuous mode” in order to listen to everything going on within the network.</a:t>
            </a:r>
          </a:p>
          <a:p>
            <a:r>
              <a:rPr lang="en-US" dirty="0"/>
              <a:t>	Can be set with a literal “flip of a switch” via software</a:t>
            </a:r>
          </a:p>
          <a:p>
            <a:endParaRPr lang="en-US" dirty="0"/>
          </a:p>
          <a:p>
            <a:r>
              <a:rPr lang="en-US" dirty="0"/>
              <a:t>Network architecture needs to allow for “chatty” systems</a:t>
            </a:r>
          </a:p>
          <a:p>
            <a:r>
              <a:rPr lang="en-US" dirty="0"/>
              <a:t>	Every node within a single LAN segment can see traffic 	of others on that segment</a:t>
            </a:r>
          </a:p>
          <a:p>
            <a:r>
              <a:rPr lang="en-US" dirty="0"/>
              <a:t>	</a:t>
            </a:r>
          </a:p>
        </p:txBody>
      </p:sp>
    </p:spTree>
    <p:extLst>
      <p:ext uri="{BB962C8B-B14F-4D97-AF65-F5344CB8AC3E}">
        <p14:creationId xmlns:p14="http://schemas.microsoft.com/office/powerpoint/2010/main" val="3209579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Sniffers</a:t>
            </a:r>
          </a:p>
        </p:txBody>
      </p:sp>
      <p:sp>
        <p:nvSpPr>
          <p:cNvPr id="5123" name="Content Placeholder 2"/>
          <p:cNvSpPr>
            <a:spLocks noGrp="1"/>
          </p:cNvSpPr>
          <p:nvPr>
            <p:ph idx="1"/>
          </p:nvPr>
        </p:nvSpPr>
        <p:spPr>
          <a:xfrm>
            <a:off x="457200" y="1600200"/>
            <a:ext cx="8229600" cy="5486400"/>
          </a:xfrm>
        </p:spPr>
        <p:txBody>
          <a:bodyPr/>
          <a:lstStyle/>
          <a:p>
            <a:r>
              <a:rPr lang="en-US" sz="2000">
                <a:ea typeface="ＭＳ Ｐゴシック" charset="0"/>
                <a:cs typeface="ＭＳ Ｐゴシック" charset="0"/>
              </a:rPr>
              <a:t>A program that could be used to collect information that goes through the network</a:t>
            </a:r>
          </a:p>
          <a:p>
            <a:r>
              <a:rPr lang="en-US" sz="2000">
                <a:ea typeface="ＭＳ Ｐゴシック" charset="0"/>
                <a:cs typeface="ＭＳ Ｐゴシック" charset="0"/>
              </a:rPr>
              <a:t>Can place a host network card in promiscuous mode</a:t>
            </a:r>
          </a:p>
          <a:p>
            <a:pPr lvl="1"/>
            <a:r>
              <a:rPr lang="en-US" sz="1800">
                <a:ea typeface="ＭＳ Ｐゴシック" charset="0"/>
              </a:rPr>
              <a:t>Collects all packets that the system sees, not just the ones addressed to it</a:t>
            </a:r>
          </a:p>
          <a:p>
            <a:r>
              <a:rPr lang="en-US" sz="2000">
                <a:ea typeface="ＭＳ Ｐゴシック" charset="0"/>
                <a:cs typeface="ＭＳ Ｐゴシック" charset="0"/>
              </a:rPr>
              <a:t>Passive:</a:t>
            </a:r>
          </a:p>
          <a:p>
            <a:pPr lvl="1"/>
            <a:r>
              <a:rPr lang="en-US" sz="1800">
                <a:ea typeface="ＭＳ Ｐゴシック" charset="0"/>
              </a:rPr>
              <a:t>Sniffing performed on a hub</a:t>
            </a:r>
          </a:p>
          <a:p>
            <a:pPr lvl="1"/>
            <a:r>
              <a:rPr lang="en-US" sz="1800">
                <a:ea typeface="ＭＳ Ｐゴシック" charset="0"/>
              </a:rPr>
              <a:t>Not common in most current network environments</a:t>
            </a:r>
          </a:p>
          <a:p>
            <a:r>
              <a:rPr lang="en-US" sz="2000">
                <a:ea typeface="ＭＳ Ｐゴシック" charset="0"/>
                <a:cs typeface="ＭＳ Ｐゴシック" charset="0"/>
              </a:rPr>
              <a:t>Active:</a:t>
            </a:r>
          </a:p>
          <a:p>
            <a:pPr lvl="1"/>
            <a:r>
              <a:rPr lang="en-US" sz="1800">
                <a:ea typeface="ＭＳ Ｐゴシック" charset="0"/>
              </a:rPr>
              <a:t>Sniffing performed on a switched network</a:t>
            </a:r>
          </a:p>
          <a:p>
            <a:pPr lvl="1"/>
            <a:r>
              <a:rPr lang="en-US" sz="1800">
                <a:ea typeface="ＭＳ Ｐゴシック" charset="0"/>
              </a:rPr>
              <a:t>Use port mirroring or switch mirroring to collect all traffic that passes through the switch</a:t>
            </a:r>
          </a:p>
          <a:p>
            <a:r>
              <a:rPr lang="en-US" sz="2000">
                <a:ea typeface="ＭＳ Ｐゴシック" charset="0"/>
                <a:cs typeface="ＭＳ Ｐゴシック" charset="0"/>
              </a:rPr>
              <a:t>Sniffers operate at the data link layer</a:t>
            </a:r>
          </a:p>
          <a:p>
            <a:pPr lvl="1">
              <a:buFont typeface="Wingdings" charset="0"/>
              <a:buChar char="§"/>
            </a:pPr>
            <a:endParaRPr lang="en-US" sz="2400">
              <a:ea typeface="ＭＳ Ｐゴシック" charset="0"/>
            </a:endParaRPr>
          </a:p>
          <a:p>
            <a:pPr>
              <a:buFont typeface="Arial" charset="0"/>
              <a:buChar char="•"/>
            </a:pPr>
            <a:endParaRPr lang="en-US" sz="2400">
              <a:ea typeface="ＭＳ Ｐゴシック" charset="0"/>
              <a:cs typeface="ＭＳ Ｐゴシック" charset="0"/>
            </a:endParaRPr>
          </a:p>
          <a:p>
            <a:pPr lvl="1">
              <a:buFont typeface="Arial" charset="0"/>
              <a:buChar char="•"/>
            </a:pPr>
            <a:endParaRPr lang="en-US" sz="2400">
              <a:ea typeface="ＭＳ Ｐゴシック" charset="0"/>
            </a:endParaRPr>
          </a:p>
          <a:p>
            <a:pPr>
              <a:buFont typeface="Arial" charset="0"/>
              <a:buChar char="•"/>
            </a:pPr>
            <a:endParaRPr lang="en-US" sz="2400">
              <a:ea typeface="ＭＳ Ｐゴシック" charset="0"/>
              <a:cs typeface="ＭＳ Ｐゴシック" charset="0"/>
            </a:endParaRPr>
          </a:p>
          <a:p>
            <a:pPr>
              <a:buFont typeface="Wingdings" charset="0"/>
              <a:buNone/>
            </a:pPr>
            <a:endParaRPr lang="en-US" sz="2400">
              <a:ea typeface="ＭＳ Ｐゴシック" charset="0"/>
              <a:cs typeface="ＭＳ Ｐゴシック" charset="0"/>
            </a:endParaRPr>
          </a:p>
        </p:txBody>
      </p:sp>
    </p:spTree>
    <p:extLst>
      <p:ext uri="{BB962C8B-B14F-4D97-AF65-F5344CB8AC3E}">
        <p14:creationId xmlns:p14="http://schemas.microsoft.com/office/powerpoint/2010/main" val="255635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Active Sniffing</a:t>
            </a:r>
          </a:p>
        </p:txBody>
      </p:sp>
      <p:sp>
        <p:nvSpPr>
          <p:cNvPr id="6147" name="Content Placeholder 2"/>
          <p:cNvSpPr>
            <a:spLocks noGrp="1"/>
          </p:cNvSpPr>
          <p:nvPr>
            <p:ph idx="1"/>
          </p:nvPr>
        </p:nvSpPr>
        <p:spPr/>
        <p:txBody>
          <a:bodyPr/>
          <a:lstStyle/>
          <a:p>
            <a:r>
              <a:rPr lang="en-US" sz="2800">
                <a:ea typeface="ＭＳ Ｐゴシック" charset="0"/>
                <a:cs typeface="ＭＳ Ｐゴシック" charset="0"/>
              </a:rPr>
              <a:t>The attacker must be either on the local network or at a point where traffic passes through.</a:t>
            </a:r>
          </a:p>
          <a:p>
            <a:r>
              <a:rPr lang="en-US" sz="2800">
                <a:ea typeface="ＭＳ Ｐゴシック" charset="0"/>
                <a:cs typeface="ＭＳ Ｐゴシック" charset="0"/>
              </a:rPr>
              <a:t>Overcoming sniffing limitations on a switched network:</a:t>
            </a:r>
          </a:p>
          <a:p>
            <a:pPr lvl="1"/>
            <a:r>
              <a:rPr lang="en-US" sz="2400">
                <a:ea typeface="ＭＳ Ｐゴシック" charset="0"/>
              </a:rPr>
              <a:t>MAC flooding</a:t>
            </a:r>
          </a:p>
          <a:p>
            <a:pPr lvl="1"/>
            <a:r>
              <a:rPr lang="en-US" sz="2400">
                <a:ea typeface="ＭＳ Ｐゴシック" charset="0"/>
              </a:rPr>
              <a:t>ARP Poisoning</a:t>
            </a:r>
          </a:p>
          <a:p>
            <a:pPr lvl="2">
              <a:buFontTx/>
              <a:buNone/>
            </a:pPr>
            <a:endParaRPr lang="en-US" sz="1800">
              <a:ea typeface="ＭＳ Ｐゴシック" charset="0"/>
            </a:endParaRPr>
          </a:p>
          <a:p>
            <a:pPr lvl="3"/>
            <a:endParaRPr lang="en-US" sz="2000">
              <a:ea typeface="ＭＳ Ｐゴシック" charset="0"/>
            </a:endParaRPr>
          </a:p>
          <a:p>
            <a:pPr lvl="2"/>
            <a:endParaRPr lang="en-US" sz="2400">
              <a:ea typeface="ＭＳ Ｐゴシック" charset="0"/>
            </a:endParaRPr>
          </a:p>
        </p:txBody>
      </p:sp>
    </p:spTree>
    <p:extLst>
      <p:ext uri="{BB962C8B-B14F-4D97-AF65-F5344CB8AC3E}">
        <p14:creationId xmlns:p14="http://schemas.microsoft.com/office/powerpoint/2010/main" val="577026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4582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Tools for Sniffing</a:t>
            </a:r>
          </a:p>
        </p:txBody>
      </p:sp>
      <p:sp>
        <p:nvSpPr>
          <p:cNvPr id="10243" name="Content Placeholder 2"/>
          <p:cNvSpPr>
            <a:spLocks noGrp="1"/>
          </p:cNvSpPr>
          <p:nvPr>
            <p:ph idx="1"/>
          </p:nvPr>
        </p:nvSpPr>
        <p:spPr/>
        <p:txBody>
          <a:bodyPr>
            <a:normAutofit lnSpcReduction="10000"/>
          </a:bodyPr>
          <a:lstStyle/>
          <a:p>
            <a:r>
              <a:rPr lang="en-US" sz="2000">
                <a:ea typeface="ＭＳ Ｐゴシック" charset="0"/>
                <a:cs typeface="ＭＳ Ｐゴシック" charset="0"/>
              </a:rPr>
              <a:t>Wireshark</a:t>
            </a:r>
          </a:p>
          <a:p>
            <a:pPr lvl="1"/>
            <a:r>
              <a:rPr lang="en-US" sz="1800">
                <a:ea typeface="ＭＳ Ｐゴシック" charset="0"/>
              </a:rPr>
              <a:t>Displays multiple views of captured data:</a:t>
            </a:r>
          </a:p>
          <a:p>
            <a:pPr lvl="2"/>
            <a:r>
              <a:rPr lang="en-US" sz="1800">
                <a:ea typeface="ＭＳ Ｐゴシック" charset="0"/>
              </a:rPr>
              <a:t>Summary</a:t>
            </a:r>
          </a:p>
          <a:p>
            <a:pPr lvl="2"/>
            <a:r>
              <a:rPr lang="en-US" sz="1800">
                <a:ea typeface="ＭＳ Ｐゴシック" charset="0"/>
              </a:rPr>
              <a:t>Details </a:t>
            </a:r>
          </a:p>
          <a:p>
            <a:pPr lvl="2"/>
            <a:r>
              <a:rPr lang="en-US" sz="1800">
                <a:ea typeface="ＭＳ Ｐゴシック" charset="0"/>
              </a:rPr>
              <a:t>Hex</a:t>
            </a:r>
          </a:p>
          <a:p>
            <a:pPr lvl="1"/>
            <a:r>
              <a:rPr lang="en-US" sz="1800">
                <a:ea typeface="ＭＳ Ｐゴシック" charset="0"/>
              </a:rPr>
              <a:t>Filters can be set up to view specific types of traffic:</a:t>
            </a:r>
          </a:p>
          <a:p>
            <a:pPr lvl="2"/>
            <a:r>
              <a:rPr lang="en-US" sz="1800">
                <a:ea typeface="ＭＳ Ｐゴシック" charset="0"/>
              </a:rPr>
              <a:t>Capture filters</a:t>
            </a:r>
          </a:p>
          <a:p>
            <a:pPr lvl="2"/>
            <a:r>
              <a:rPr lang="en-US" sz="1800">
                <a:ea typeface="ＭＳ Ｐゴシック" charset="0"/>
              </a:rPr>
              <a:t>Display filters</a:t>
            </a:r>
            <a:endParaRPr lang="en-US" sz="2000">
              <a:ea typeface="ＭＳ Ｐゴシック" charset="0"/>
            </a:endParaRPr>
          </a:p>
          <a:p>
            <a:r>
              <a:rPr lang="en-US" sz="2000">
                <a:ea typeface="ＭＳ Ｐゴシック" charset="0"/>
                <a:cs typeface="ＭＳ Ｐゴシック" charset="0"/>
              </a:rPr>
              <a:t>CACE Pilot</a:t>
            </a:r>
          </a:p>
          <a:p>
            <a:r>
              <a:rPr lang="en-US" sz="2000">
                <a:ea typeface="ＭＳ Ｐゴシック" charset="0"/>
                <a:cs typeface="ＭＳ Ｐゴシック" charset="0"/>
              </a:rPr>
              <a:t>Omnipeek</a:t>
            </a:r>
          </a:p>
          <a:p>
            <a:r>
              <a:rPr lang="en-US" sz="2000">
                <a:ea typeface="ＭＳ Ｐゴシック" charset="0"/>
                <a:cs typeface="ＭＳ Ｐゴシック" charset="0"/>
              </a:rPr>
              <a:t>Dsniff</a:t>
            </a:r>
          </a:p>
          <a:p>
            <a:r>
              <a:rPr lang="en-US" sz="2000">
                <a:ea typeface="ＭＳ Ｐゴシック" charset="0"/>
                <a:cs typeface="ＭＳ Ｐゴシック" charset="0"/>
              </a:rPr>
              <a:t>TCPdump</a:t>
            </a:r>
          </a:p>
          <a:p>
            <a:r>
              <a:rPr lang="en-US" sz="2000">
                <a:ea typeface="ＭＳ Ｐゴシック" charset="0"/>
                <a:cs typeface="ＭＳ Ｐゴシック" charset="0"/>
              </a:rPr>
              <a:t>Windump</a:t>
            </a:r>
            <a:endParaRPr lang="en-US" sz="2400">
              <a:ea typeface="ＭＳ Ｐゴシック" charset="0"/>
              <a:cs typeface="ＭＳ Ｐゴシック" charset="0"/>
            </a:endParaRPr>
          </a:p>
          <a:p>
            <a:pPr lvl="1"/>
            <a:endParaRPr lang="en-US" sz="2400">
              <a:ea typeface="ＭＳ Ｐゴシック" charset="0"/>
            </a:endParaRPr>
          </a:p>
        </p:txBody>
      </p:sp>
    </p:spTree>
    <p:extLst>
      <p:ext uri="{BB962C8B-B14F-4D97-AF65-F5344CB8AC3E}">
        <p14:creationId xmlns:p14="http://schemas.microsoft.com/office/powerpoint/2010/main" val="2614406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534400" cy="1143000"/>
          </a:xfrm>
        </p:spPr>
        <p:txBody>
          <a:bodyPr>
            <a:no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Address Resolution Protocol (ARP)</a:t>
            </a:r>
          </a:p>
        </p:txBody>
      </p:sp>
      <p:sp>
        <p:nvSpPr>
          <p:cNvPr id="7171" name="Content Placeholder 2"/>
          <p:cNvSpPr>
            <a:spLocks noGrp="1"/>
          </p:cNvSpPr>
          <p:nvPr>
            <p:ph idx="1"/>
          </p:nvPr>
        </p:nvSpPr>
        <p:spPr/>
        <p:txBody>
          <a:bodyPr>
            <a:normAutofit fontScale="92500"/>
          </a:bodyPr>
          <a:lstStyle/>
          <a:p>
            <a:r>
              <a:rPr lang="en-US" sz="2400">
                <a:ea typeface="ＭＳ Ｐゴシック" charset="0"/>
                <a:cs typeface="ＭＳ Ｐゴシック" charset="0"/>
              </a:rPr>
              <a:t>ARP resolves known IP addresses to unknown MAC addresses.</a:t>
            </a:r>
          </a:p>
          <a:p>
            <a:r>
              <a:rPr lang="en-US" sz="2400">
                <a:ea typeface="ＭＳ Ｐゴシック" charset="0"/>
                <a:cs typeface="ＭＳ Ｐゴシック" charset="0"/>
              </a:rPr>
              <a:t>ARP communication consists of two message types:</a:t>
            </a:r>
          </a:p>
          <a:p>
            <a:pPr lvl="1"/>
            <a:r>
              <a:rPr lang="en-US" sz="2400">
                <a:ea typeface="ＭＳ Ｐゴシック" charset="0"/>
              </a:rPr>
              <a:t>ARP request</a:t>
            </a:r>
          </a:p>
          <a:p>
            <a:pPr lvl="1"/>
            <a:r>
              <a:rPr lang="en-US" sz="2400">
                <a:ea typeface="ＭＳ Ｐゴシック" charset="0"/>
              </a:rPr>
              <a:t>ARP reply</a:t>
            </a:r>
          </a:p>
          <a:p>
            <a:r>
              <a:rPr lang="en-US" sz="2400">
                <a:ea typeface="ＭＳ Ｐゴシック" charset="0"/>
                <a:cs typeface="ＭＳ Ｐゴシック" charset="0"/>
              </a:rPr>
              <a:t>Does not verify the responding device is who it says it is.</a:t>
            </a:r>
          </a:p>
          <a:p>
            <a:r>
              <a:rPr lang="en-US" sz="2400">
                <a:ea typeface="ＭＳ Ｐゴシック" charset="0"/>
                <a:cs typeface="ＭＳ Ｐゴシック" charset="0"/>
              </a:rPr>
              <a:t>ARP cache:</a:t>
            </a:r>
          </a:p>
          <a:p>
            <a:pPr lvl="1"/>
            <a:r>
              <a:rPr lang="en-US" sz="2400">
                <a:ea typeface="ＭＳ Ｐゴシック" charset="0"/>
              </a:rPr>
              <a:t>Stores the IP address, MAC address, and time of each entry.</a:t>
            </a:r>
          </a:p>
          <a:p>
            <a:pPr lvl="1"/>
            <a:r>
              <a:rPr lang="en-US" sz="2400">
                <a:ea typeface="ＭＳ Ｐゴシック" charset="0"/>
              </a:rPr>
              <a:t>Run </a:t>
            </a:r>
            <a:r>
              <a:rPr lang="en-US" sz="2400" b="1">
                <a:ea typeface="ＭＳ Ｐゴシック" charset="0"/>
              </a:rPr>
              <a:t>arp – a </a:t>
            </a:r>
            <a:r>
              <a:rPr lang="en-US" sz="2400">
                <a:ea typeface="ＭＳ Ｐゴシック" charset="0"/>
              </a:rPr>
              <a:t>command to see the ARP cache.</a:t>
            </a:r>
          </a:p>
          <a:p>
            <a:endParaRPr lang="en-US" sz="2400">
              <a:ea typeface="ＭＳ Ｐゴシック" charset="0"/>
              <a:cs typeface="ＭＳ Ｐゴシック" charset="0"/>
            </a:endParaRPr>
          </a:p>
        </p:txBody>
      </p:sp>
    </p:spTree>
    <p:extLst>
      <p:ext uri="{BB962C8B-B14F-4D97-AF65-F5344CB8AC3E}">
        <p14:creationId xmlns:p14="http://schemas.microsoft.com/office/powerpoint/2010/main" val="2432759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DNS/ARP Poisoning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124244" y="1295400"/>
            <a:ext cx="8867356" cy="4647426"/>
          </a:xfrm>
          <a:prstGeom prst="rect">
            <a:avLst/>
          </a:prstGeom>
        </p:spPr>
        <p:txBody>
          <a:bodyPr wrap="square">
            <a:spAutoFit/>
          </a:bodyPr>
          <a:lstStyle/>
          <a:p>
            <a:endParaRPr lang="en-US" dirty="0"/>
          </a:p>
          <a:p>
            <a:r>
              <a:rPr lang="en-US" sz="1600" dirty="0"/>
              <a:t>ARP – Address Resolution Protocol</a:t>
            </a:r>
          </a:p>
          <a:p>
            <a:endParaRPr lang="en-US" sz="1600" dirty="0"/>
          </a:p>
          <a:p>
            <a:r>
              <a:rPr lang="en-US" sz="1600" dirty="0"/>
              <a:t>Four basic message types:</a:t>
            </a:r>
          </a:p>
          <a:p>
            <a:r>
              <a:rPr lang="en-US" sz="1600" b="1" dirty="0"/>
              <a:t>	An ARP Request</a:t>
            </a:r>
            <a:r>
              <a:rPr lang="en-US" sz="1600" dirty="0"/>
              <a:t>. Computer A asks the network, "Who has this IP address?"</a:t>
            </a:r>
          </a:p>
          <a:p>
            <a:r>
              <a:rPr lang="en-US" sz="1600" b="1" dirty="0"/>
              <a:t>	An ARP Reply</a:t>
            </a:r>
            <a:r>
              <a:rPr lang="en-US" sz="1600" dirty="0"/>
              <a:t>. Computer B tells Computer A, "I have that IP. My MAC address is [whatever it is]."</a:t>
            </a:r>
          </a:p>
          <a:p>
            <a:r>
              <a:rPr lang="en-US" sz="1600" b="1" dirty="0"/>
              <a:t>	A Reverse ARP Request (RARP)</a:t>
            </a:r>
            <a:r>
              <a:rPr lang="en-US" sz="1600" dirty="0"/>
              <a:t>. Same concept as ARP Request, but Computer A asks, "Who has this MAC address?"</a:t>
            </a:r>
          </a:p>
          <a:p>
            <a:r>
              <a:rPr lang="en-US" sz="1600" b="1" dirty="0"/>
              <a:t>	A RARP Reply</a:t>
            </a:r>
            <a:r>
              <a:rPr lang="en-US" sz="1600" dirty="0"/>
              <a:t>. Computer B tells Computer A, "I have that MAC. My IP address is [whatever it is]“</a:t>
            </a:r>
          </a:p>
          <a:p>
            <a:endParaRPr lang="en-US" sz="1600" dirty="0"/>
          </a:p>
          <a:p>
            <a:r>
              <a:rPr lang="en-US" sz="1600" dirty="0"/>
              <a:t>DNS – Domain Name Service</a:t>
            </a:r>
          </a:p>
          <a:p>
            <a:endParaRPr lang="en-US" sz="1600" dirty="0"/>
          </a:p>
          <a:p>
            <a:r>
              <a:rPr lang="en-US" sz="1600" dirty="0"/>
              <a:t>Translates a DNS Name (www.umbc.edu) to an IP address on the internet/network.</a:t>
            </a:r>
          </a:p>
          <a:p>
            <a:endParaRPr lang="en-US" dirty="0"/>
          </a:p>
          <a:p>
            <a:r>
              <a:rPr lang="en-US" dirty="0"/>
              <a:t>	If the name has already been queried for, the result is cached in order to improve efficiency.</a:t>
            </a:r>
          </a:p>
        </p:txBody>
      </p:sp>
    </p:spTree>
    <p:extLst>
      <p:ext uri="{BB962C8B-B14F-4D97-AF65-F5344CB8AC3E}">
        <p14:creationId xmlns:p14="http://schemas.microsoft.com/office/powerpoint/2010/main" val="10689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err="1"/>
              <a:t>Dns</a:t>
            </a:r>
            <a:r>
              <a:rPr lang="en-US" dirty="0"/>
              <a:t> </a:t>
            </a:r>
            <a:r>
              <a:rPr lang="en-US" dirty="0" err="1"/>
              <a:t>pOISONING</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46" y="1180044"/>
            <a:ext cx="7722854" cy="55255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06" y="1244250"/>
            <a:ext cx="7286626" cy="5444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37" y="1189992"/>
            <a:ext cx="7561288" cy="54770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922" y="1183362"/>
            <a:ext cx="7577444" cy="55093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09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Arp </a:t>
            </a:r>
            <a:r>
              <a:rPr lang="en-US" dirty="0" err="1"/>
              <a:t>pOISONING</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pic>
        <p:nvPicPr>
          <p:cNvPr id="16386" name="Picture 2" descr="http://www.watchguard.com/archive/files/images/ARPpoiso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747" y="1905000"/>
            <a:ext cx="5086350" cy="4116553"/>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descr="http://www.watchguard.com/archive/files/images/ARPpois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845" y="1871133"/>
            <a:ext cx="5260719" cy="4257676"/>
          </a:xfrm>
          <a:prstGeom prst="rect">
            <a:avLst/>
          </a:prstGeom>
          <a:noFill/>
          <a:extLst>
            <a:ext uri="{909E8E84-426E-40dd-AFC4-6F175D3DCCD1}">
              <a14:hiddenFill xmlns="" xmlns:a14="http://schemas.microsoft.com/office/drawing/2010/main">
                <a:solidFill>
                  <a:srgbClr val="FFFFFF"/>
                </a:solidFill>
              </a14:hiddenFill>
            </a:ext>
          </a:extLst>
        </p:spPr>
      </p:pic>
      <p:pic>
        <p:nvPicPr>
          <p:cNvPr id="16390" name="Picture 6" descr="http://www.watchguard.com/archive/files/images/ARPpoiso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845" y="1713325"/>
            <a:ext cx="5252590" cy="4496217"/>
          </a:xfrm>
          <a:prstGeom prst="rect">
            <a:avLst/>
          </a:prstGeom>
          <a:noFill/>
          <a:extLst>
            <a:ext uri="{909E8E84-426E-40dd-AFC4-6F175D3DCCD1}">
              <a14:hiddenFill xmlns="" xmlns:a14="http://schemas.microsoft.com/office/drawing/2010/main">
                <a:solidFill>
                  <a:srgbClr val="FFFFFF"/>
                </a:solidFill>
              </a14:hiddenFill>
            </a:ext>
          </a:extLst>
        </p:spPr>
      </p:pic>
      <p:pic>
        <p:nvPicPr>
          <p:cNvPr id="16392" name="Picture 8" descr="http://www.watchguard.com/archive/files/images/ARPpoison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9829" y="1752600"/>
            <a:ext cx="5226771" cy="4474116"/>
          </a:xfrm>
          <a:prstGeom prst="rect">
            <a:avLst/>
          </a:prstGeom>
          <a:noFill/>
          <a:extLst>
            <a:ext uri="{909E8E84-426E-40dd-AFC4-6F175D3DCCD1}">
              <a14:hiddenFill xmlns="" xmlns:a14="http://schemas.microsoft.com/office/drawing/2010/main">
                <a:solidFill>
                  <a:srgbClr val="FFFFFF"/>
                </a:solidFill>
              </a14:hiddenFill>
            </a:ext>
          </a:extLst>
        </p:spPr>
      </p:pic>
      <p:pic>
        <p:nvPicPr>
          <p:cNvPr id="16394" name="Picture 10" descr="http://www.watchguard.com/archive/files/images/ARPpoison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845" y="1655708"/>
            <a:ext cx="5313955" cy="45487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8886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Where are we?</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838199"/>
            <a:ext cx="8683625" cy="5632311"/>
          </a:xfrm>
          <a:prstGeom prst="rect">
            <a:avLst/>
          </a:prstGeom>
        </p:spPr>
        <p:txBody>
          <a:bodyPr wrap="square">
            <a:spAutoFit/>
          </a:bodyPr>
          <a:lstStyle/>
          <a:p>
            <a:endParaRPr lang="en-US" dirty="0"/>
          </a:p>
          <a:p>
            <a:endParaRPr lang="en-US" dirty="0"/>
          </a:p>
          <a:p>
            <a:r>
              <a:rPr lang="en-US" dirty="0"/>
              <a:t>Phase 1 provided us with information on our target</a:t>
            </a:r>
          </a:p>
          <a:p>
            <a:r>
              <a:rPr lang="en-US" dirty="0"/>
              <a:t>	Network Ranges, Key systems of interest, Technologies Used,</a:t>
            </a:r>
          </a:p>
          <a:p>
            <a:r>
              <a:rPr lang="en-US" dirty="0"/>
              <a:t>	Insight into potential attack vectors, Insight into potential passwords</a:t>
            </a:r>
          </a:p>
          <a:p>
            <a:r>
              <a:rPr lang="en-US" dirty="0"/>
              <a:t>	</a:t>
            </a:r>
          </a:p>
          <a:p>
            <a:r>
              <a:rPr lang="en-US" dirty="0"/>
              <a:t>Phase 2 provided us additional information on our target</a:t>
            </a:r>
          </a:p>
          <a:p>
            <a:r>
              <a:rPr lang="en-US" dirty="0"/>
              <a:t>	Active systems, Ports/Services, Versions of applications running, </a:t>
            </a:r>
          </a:p>
          <a:p>
            <a:r>
              <a:rPr lang="en-US" dirty="0"/>
              <a:t>	Versions of Operating Systems</a:t>
            </a:r>
          </a:p>
          <a:p>
            <a:endParaRPr lang="en-US" dirty="0"/>
          </a:p>
          <a:p>
            <a:r>
              <a:rPr lang="en-US" dirty="0"/>
              <a:t>Phase 3 provided us with known vulnerabilities to the services/systems of our target</a:t>
            </a:r>
          </a:p>
          <a:p>
            <a:r>
              <a:rPr lang="en-US" dirty="0"/>
              <a:t>	Patches that weren’t applied, old versions of software</a:t>
            </a:r>
          </a:p>
          <a:p>
            <a:r>
              <a:rPr lang="en-US" dirty="0"/>
              <a:t>	Insecure services, un-configured services</a:t>
            </a:r>
          </a:p>
          <a:p>
            <a:endParaRPr lang="en-US" dirty="0"/>
          </a:p>
          <a:p>
            <a:r>
              <a:rPr lang="en-US" dirty="0"/>
              <a:t>Phase 4 provided us access to the target systems to help reach end goal</a:t>
            </a:r>
          </a:p>
          <a:p>
            <a:r>
              <a:rPr lang="en-US" dirty="0"/>
              <a:t>	Deface webserver</a:t>
            </a:r>
          </a:p>
          <a:p>
            <a:r>
              <a:rPr lang="en-US" dirty="0"/>
              <a:t>	Dump or steal database of customer records</a:t>
            </a:r>
          </a:p>
          <a:p>
            <a:r>
              <a:rPr lang="en-US" dirty="0"/>
              <a:t>	Steal sensitive files</a:t>
            </a:r>
          </a:p>
          <a:p>
            <a:r>
              <a:rPr lang="en-US" dirty="0"/>
              <a:t>	Look for additional systems to compromise</a:t>
            </a:r>
          </a:p>
          <a:p>
            <a:r>
              <a:rPr lang="en-US" dirty="0"/>
              <a:t>	</a:t>
            </a:r>
          </a:p>
        </p:txBody>
      </p:sp>
    </p:spTree>
    <p:extLst>
      <p:ext uri="{BB962C8B-B14F-4D97-AF65-F5344CB8AC3E}">
        <p14:creationId xmlns:p14="http://schemas.microsoft.com/office/powerpoint/2010/main" val="3545624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Man in the middle (</a:t>
            </a:r>
            <a:r>
              <a:rPr lang="en-US" dirty="0" err="1"/>
              <a:t>mITm</a:t>
            </a:r>
            <a:r>
              <a:rPr lang="en-US" dirty="0"/>
              <a:t>)</a:t>
            </a:r>
          </a:p>
        </p:txBody>
      </p:sp>
      <p:sp>
        <p:nvSpPr>
          <p:cNvPr id="3" name="Subtitle 2"/>
          <p:cNvSpPr>
            <a:spLocks noGrp="1"/>
          </p:cNvSpPr>
          <p:nvPr>
            <p:ph type="subTitle" idx="1"/>
          </p:nvPr>
        </p:nvSpPr>
        <p:spPr>
          <a:xfrm>
            <a:off x="341842" y="1219200"/>
            <a:ext cx="8573558" cy="5029200"/>
          </a:xfrm>
        </p:spPr>
        <p:txBody>
          <a:bodyPr>
            <a:normAutofit/>
          </a:bodyPr>
          <a:lstStyle/>
          <a:p>
            <a:pPr algn="l"/>
            <a:r>
              <a:rPr lang="en-US" dirty="0"/>
              <a:t>After successful ARP/DNS poisoning, an attacker can perform a </a:t>
            </a:r>
            <a:r>
              <a:rPr lang="en-US" dirty="0" err="1"/>
              <a:t>MitM</a:t>
            </a:r>
            <a:r>
              <a:rPr lang="en-US" dirty="0"/>
              <a:t> attack by facilitating services on the network that are intended for other (legitimate) systems.</a:t>
            </a:r>
          </a:p>
          <a:p>
            <a:pPr algn="l"/>
            <a:endParaRPr lang="en-US" dirty="0"/>
          </a:p>
          <a:p>
            <a:pPr algn="l"/>
            <a:r>
              <a:rPr lang="en-US" dirty="0"/>
              <a:t>	Web Proxy</a:t>
            </a:r>
          </a:p>
          <a:p>
            <a:pPr algn="l"/>
            <a:r>
              <a:rPr lang="en-US" dirty="0"/>
              <a:t>		Stand up an attacker system with Squid and 				impersonate the legitimate web proxy</a:t>
            </a:r>
          </a:p>
          <a:p>
            <a:pPr algn="l"/>
            <a:r>
              <a:rPr lang="en-US" dirty="0"/>
              <a:t>	Mail Relay</a:t>
            </a:r>
          </a:p>
          <a:p>
            <a:pPr algn="l"/>
            <a:r>
              <a:rPr lang="en-US" dirty="0"/>
              <a:t>		Stand up an attacker system with </a:t>
            </a:r>
            <a:r>
              <a:rPr lang="en-US" dirty="0" err="1"/>
              <a:t>Sendmail</a:t>
            </a:r>
            <a:r>
              <a:rPr lang="en-US" dirty="0"/>
              <a:t> and 				impersonate the internal mail relay server</a:t>
            </a:r>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8584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3820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MAC flooding</a:t>
            </a:r>
          </a:p>
        </p:txBody>
      </p:sp>
      <p:sp>
        <p:nvSpPr>
          <p:cNvPr id="9219" name="Content Placeholder 2"/>
          <p:cNvSpPr>
            <a:spLocks noGrp="1"/>
          </p:cNvSpPr>
          <p:nvPr>
            <p:ph idx="1"/>
          </p:nvPr>
        </p:nvSpPr>
        <p:spPr>
          <a:xfrm>
            <a:off x="457200" y="1600200"/>
            <a:ext cx="8229600" cy="5486400"/>
          </a:xfrm>
        </p:spPr>
        <p:txBody>
          <a:bodyPr/>
          <a:lstStyle/>
          <a:p>
            <a:r>
              <a:rPr lang="en-US" sz="2000">
                <a:ea typeface="ＭＳ Ｐゴシック" charset="0"/>
                <a:cs typeface="ＭＳ Ｐゴシック" charset="0"/>
              </a:rPr>
              <a:t>Seek to overload the switch content addressable memory (CAM) table.</a:t>
            </a:r>
          </a:p>
          <a:p>
            <a:r>
              <a:rPr lang="en-US" sz="2000">
                <a:ea typeface="ＭＳ Ｐゴシック" charset="0"/>
                <a:cs typeface="ＭＳ Ｐゴシック" charset="0"/>
              </a:rPr>
              <a:t>Frames start flooding all ports on the switch.</a:t>
            </a:r>
          </a:p>
          <a:p>
            <a:r>
              <a:rPr lang="en-US" sz="2000">
                <a:ea typeface="ＭＳ Ｐゴシック" charset="0"/>
                <a:cs typeface="ＭＳ Ｐゴシック" charset="0"/>
              </a:rPr>
              <a:t>Drawbacks:</a:t>
            </a:r>
          </a:p>
          <a:p>
            <a:pPr lvl="1"/>
            <a:r>
              <a:rPr lang="en-US" sz="2000">
                <a:ea typeface="ＭＳ Ｐゴシック" charset="0"/>
              </a:rPr>
              <a:t> Generates a lot of network traffic</a:t>
            </a:r>
          </a:p>
          <a:p>
            <a:pPr lvl="1"/>
            <a:r>
              <a:rPr lang="en-US" sz="2000">
                <a:ea typeface="ＭＳ Ｐゴシック" charset="0"/>
              </a:rPr>
              <a:t>Requires a second machine to perform the capture</a:t>
            </a:r>
          </a:p>
          <a:p>
            <a:r>
              <a:rPr lang="en-US" sz="2000">
                <a:ea typeface="ＭＳ Ｐゴシック" charset="0"/>
                <a:cs typeface="ＭＳ Ｐゴシック" charset="0"/>
              </a:rPr>
              <a:t>Tools:</a:t>
            </a:r>
          </a:p>
          <a:p>
            <a:pPr lvl="1"/>
            <a:r>
              <a:rPr lang="en-US" sz="2000">
                <a:ea typeface="ＭＳ Ｐゴシック" charset="0"/>
              </a:rPr>
              <a:t>EtherFlood</a:t>
            </a:r>
          </a:p>
          <a:p>
            <a:pPr lvl="1"/>
            <a:r>
              <a:rPr lang="en-US" sz="2000">
                <a:ea typeface="ＭＳ Ｐゴシック" charset="0"/>
              </a:rPr>
              <a:t>SMAC</a:t>
            </a:r>
          </a:p>
          <a:p>
            <a:pPr lvl="1"/>
            <a:r>
              <a:rPr lang="en-US" sz="2000">
                <a:ea typeface="ＭＳ Ｐゴシック" charset="0"/>
              </a:rPr>
              <a:t>Macof</a:t>
            </a:r>
          </a:p>
          <a:p>
            <a:r>
              <a:rPr lang="en-US" sz="2000">
                <a:ea typeface="ＭＳ Ｐゴシック" charset="0"/>
                <a:cs typeface="ＭＳ Ｐゴシック" charset="0"/>
              </a:rPr>
              <a:t>Other techniques:</a:t>
            </a:r>
          </a:p>
          <a:p>
            <a:pPr lvl="1"/>
            <a:r>
              <a:rPr lang="en-US" sz="2000">
                <a:ea typeface="ＭＳ Ｐゴシック" charset="0"/>
              </a:rPr>
              <a:t>DHCP starvation</a:t>
            </a:r>
          </a:p>
          <a:p>
            <a:pPr lvl="1"/>
            <a:r>
              <a:rPr lang="en-US" sz="2000">
                <a:ea typeface="ＭＳ Ｐゴシック" charset="0"/>
              </a:rPr>
              <a:t>DHCP snooping</a:t>
            </a:r>
          </a:p>
          <a:p>
            <a:endParaRPr lang="en-US" sz="2400">
              <a:ea typeface="ＭＳ Ｐゴシック" charset="0"/>
              <a:cs typeface="ＭＳ Ｐゴシック" charset="0"/>
            </a:endParaRPr>
          </a:p>
          <a:p>
            <a:endParaRPr lang="en-US">
              <a:ea typeface="ＭＳ Ｐゴシック" charset="0"/>
              <a:cs typeface="ＭＳ Ｐゴシック" charset="0"/>
            </a:endParaRPr>
          </a:p>
        </p:txBody>
      </p:sp>
    </p:spTree>
    <p:extLst>
      <p:ext uri="{BB962C8B-B14F-4D97-AF65-F5344CB8AC3E}">
        <p14:creationId xmlns:p14="http://schemas.microsoft.com/office/powerpoint/2010/main" val="38862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74638"/>
            <a:ext cx="84582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Countermeasures</a:t>
            </a:r>
          </a:p>
        </p:txBody>
      </p:sp>
      <p:sp>
        <p:nvSpPr>
          <p:cNvPr id="11267" name="Content Placeholder 2"/>
          <p:cNvSpPr>
            <a:spLocks noGrp="1"/>
          </p:cNvSpPr>
          <p:nvPr>
            <p:ph idx="1"/>
          </p:nvPr>
        </p:nvSpPr>
        <p:spPr/>
        <p:txBody>
          <a:bodyPr>
            <a:normAutofit lnSpcReduction="10000"/>
          </a:bodyPr>
          <a:lstStyle/>
          <a:p>
            <a:r>
              <a:rPr lang="en-US" sz="2000">
                <a:ea typeface="ＭＳ Ｐゴシック" charset="0"/>
                <a:cs typeface="ＭＳ Ｐゴシック" charset="0"/>
              </a:rPr>
              <a:t>Implement port security:</a:t>
            </a:r>
          </a:p>
          <a:p>
            <a:pPr lvl="1"/>
            <a:r>
              <a:rPr lang="en-US" sz="1800">
                <a:ea typeface="ＭＳ Ｐゴシック" charset="0"/>
              </a:rPr>
              <a:t>Configure each switch with the MAC address of devices allowed to send/receive traffic.</a:t>
            </a:r>
          </a:p>
          <a:p>
            <a:pPr lvl="1"/>
            <a:r>
              <a:rPr lang="en-US" sz="1800">
                <a:ea typeface="ＭＳ Ｐゴシック" charset="0"/>
              </a:rPr>
              <a:t>Known as Dynamic ARP Inspection (DAI) in Cisco devices.</a:t>
            </a:r>
          </a:p>
          <a:p>
            <a:pPr lvl="1"/>
            <a:r>
              <a:rPr lang="en-US" sz="1800">
                <a:ea typeface="ＭＳ Ｐゴシック" charset="0"/>
              </a:rPr>
              <a:t> IP Source Guard:</a:t>
            </a:r>
          </a:p>
          <a:p>
            <a:pPr lvl="2"/>
            <a:r>
              <a:rPr lang="en-US" sz="1800">
                <a:ea typeface="ＭＳ Ｐゴシック" charset="0"/>
              </a:rPr>
              <a:t>Restricts IP traffic on untrusted Layer 2 ports</a:t>
            </a:r>
          </a:p>
          <a:p>
            <a:pPr lvl="1"/>
            <a:r>
              <a:rPr lang="en-US" sz="1800">
                <a:ea typeface="ＭＳ Ｐゴシック" charset="0"/>
              </a:rPr>
              <a:t>Can be time-consuming on large networks.</a:t>
            </a:r>
          </a:p>
          <a:p>
            <a:r>
              <a:rPr lang="en-US" sz="2000">
                <a:ea typeface="ＭＳ Ｐゴシック" charset="0"/>
                <a:cs typeface="ＭＳ Ｐゴシック" charset="0"/>
              </a:rPr>
              <a:t>Use encryption:</a:t>
            </a:r>
          </a:p>
          <a:p>
            <a:pPr lvl="1"/>
            <a:r>
              <a:rPr lang="en-US" sz="1800">
                <a:ea typeface="ＭＳ Ｐゴシック" charset="0"/>
              </a:rPr>
              <a:t>IPsec, VPNs, SSL, and PKI</a:t>
            </a:r>
          </a:p>
          <a:p>
            <a:r>
              <a:rPr lang="en-US" sz="2000">
                <a:ea typeface="ＭＳ Ｐゴシック" charset="0"/>
                <a:cs typeface="ＭＳ Ｐゴシック" charset="0"/>
              </a:rPr>
              <a:t>Arpwatch tool:</a:t>
            </a:r>
          </a:p>
          <a:p>
            <a:pPr lvl="1"/>
            <a:r>
              <a:rPr lang="en-US" sz="1800">
                <a:ea typeface="ＭＳ Ｐゴシック" charset="0"/>
              </a:rPr>
              <a:t>Keeps track of ethernet/ip address pairings and reports unusual traffic</a:t>
            </a:r>
          </a:p>
          <a:p>
            <a:r>
              <a:rPr lang="en-US" sz="2000">
                <a:ea typeface="ＭＳ Ｐゴシック" charset="0"/>
                <a:cs typeface="ＭＳ Ｐゴシック" charset="0"/>
              </a:rPr>
              <a:t>Build static ARP entries:</a:t>
            </a:r>
          </a:p>
          <a:p>
            <a:pPr lvl="1"/>
            <a:r>
              <a:rPr lang="en-US" sz="1800">
                <a:ea typeface="ＭＳ Ｐゴシック" charset="0"/>
              </a:rPr>
              <a:t>Inefficient and time-consuming</a:t>
            </a:r>
          </a:p>
          <a:p>
            <a:pPr lvl="1">
              <a:buFontTx/>
              <a:buNone/>
            </a:pPr>
            <a:endParaRPr lang="en-US" sz="2400">
              <a:ea typeface="ＭＳ Ｐゴシック" charset="0"/>
            </a:endParaRPr>
          </a:p>
        </p:txBody>
      </p:sp>
    </p:spTree>
    <p:extLst>
      <p:ext uri="{BB962C8B-B14F-4D97-AF65-F5344CB8AC3E}">
        <p14:creationId xmlns:p14="http://schemas.microsoft.com/office/powerpoint/2010/main" val="3819605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458200" cy="1020762"/>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Session Hijacking</a:t>
            </a:r>
          </a:p>
        </p:txBody>
      </p:sp>
      <p:sp>
        <p:nvSpPr>
          <p:cNvPr id="12291" name="Content Placeholder 2"/>
          <p:cNvSpPr>
            <a:spLocks noGrp="1"/>
          </p:cNvSpPr>
          <p:nvPr>
            <p:ph idx="1"/>
          </p:nvPr>
        </p:nvSpPr>
        <p:spPr/>
        <p:txBody>
          <a:bodyPr/>
          <a:lstStyle/>
          <a:p>
            <a:r>
              <a:rPr lang="en-US" sz="2400">
                <a:ea typeface="ＭＳ Ｐゴシック" charset="0"/>
                <a:cs typeface="ＭＳ Ｐゴシック" charset="0"/>
              </a:rPr>
              <a:t>Exploiting a weakness in TCP and network communication and taking over the connection</a:t>
            </a:r>
          </a:p>
          <a:p>
            <a:r>
              <a:rPr lang="en-US" sz="2400">
                <a:ea typeface="ＭＳ Ｐゴシック" charset="0"/>
                <a:cs typeface="ＭＳ Ｐゴシック" charset="0"/>
              </a:rPr>
              <a:t>Has a sniffing component but the attacker injects packets into the network</a:t>
            </a:r>
          </a:p>
          <a:p>
            <a:r>
              <a:rPr lang="en-US" sz="2400">
                <a:ea typeface="ＭＳ Ｐゴシック" charset="0"/>
                <a:cs typeface="ＭＳ Ｐゴシック" charset="0"/>
              </a:rPr>
              <a:t>Steps:</a:t>
            </a:r>
          </a:p>
          <a:p>
            <a:pPr lvl="1"/>
            <a:r>
              <a:rPr lang="en-US" sz="2400">
                <a:ea typeface="ＭＳ Ｐゴシック" charset="0"/>
              </a:rPr>
              <a:t>Identify an active session.</a:t>
            </a:r>
          </a:p>
          <a:p>
            <a:pPr lvl="1"/>
            <a:r>
              <a:rPr lang="en-US" sz="2400">
                <a:ea typeface="ＭＳ Ｐゴシック" charset="0"/>
              </a:rPr>
              <a:t>Predict the sequence number.</a:t>
            </a:r>
          </a:p>
          <a:p>
            <a:pPr lvl="1"/>
            <a:r>
              <a:rPr lang="en-US" sz="2400">
                <a:ea typeface="ＭＳ Ｐゴシック" charset="0"/>
              </a:rPr>
              <a:t>Take one of the parties offline.</a:t>
            </a:r>
          </a:p>
          <a:p>
            <a:pPr lvl="1"/>
            <a:r>
              <a:rPr lang="en-US" sz="2400">
                <a:ea typeface="ＭＳ Ｐゴシック" charset="0"/>
              </a:rPr>
              <a:t>Take control of the session.</a:t>
            </a:r>
          </a:p>
        </p:txBody>
      </p:sp>
    </p:spTree>
    <p:extLst>
      <p:ext uri="{BB962C8B-B14F-4D97-AF65-F5344CB8AC3E}">
        <p14:creationId xmlns:p14="http://schemas.microsoft.com/office/powerpoint/2010/main" val="250449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458200" cy="1143000"/>
          </a:xfrm>
        </p:spPr>
        <p:txBody>
          <a:bodyPr>
            <a:no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Identifying an Active Session</a:t>
            </a:r>
          </a:p>
        </p:txBody>
      </p:sp>
      <p:sp>
        <p:nvSpPr>
          <p:cNvPr id="13315" name="Content Placeholder 2"/>
          <p:cNvSpPr>
            <a:spLocks noGrp="1"/>
          </p:cNvSpPr>
          <p:nvPr>
            <p:ph idx="1"/>
          </p:nvPr>
        </p:nvSpPr>
        <p:spPr/>
        <p:txBody>
          <a:bodyPr>
            <a:normAutofit lnSpcReduction="10000"/>
          </a:bodyPr>
          <a:lstStyle/>
          <a:p>
            <a:endParaRPr lang="en-US" sz="2400">
              <a:ea typeface="ＭＳ Ｐゴシック" charset="0"/>
              <a:cs typeface="ＭＳ Ｐゴシック" charset="0"/>
            </a:endParaRPr>
          </a:p>
          <a:p>
            <a:r>
              <a:rPr lang="en-US" sz="2400">
                <a:ea typeface="ＭＳ Ｐゴシック" charset="0"/>
                <a:cs typeface="ＭＳ Ｐゴシック" charset="0"/>
              </a:rPr>
              <a:t>First step in session hijacking process</a:t>
            </a:r>
          </a:p>
          <a:p>
            <a:r>
              <a:rPr lang="en-US" sz="2400">
                <a:ea typeface="ＭＳ Ｐゴシック" charset="0"/>
                <a:cs typeface="ＭＳ Ｐゴシック" charset="0"/>
              </a:rPr>
              <a:t>Easier if attacker and victim are on the same network segment:</a:t>
            </a:r>
          </a:p>
          <a:p>
            <a:pPr lvl="1"/>
            <a:r>
              <a:rPr lang="en-US" sz="2400">
                <a:ea typeface="ＭＳ Ｐゴシック" charset="0"/>
              </a:rPr>
              <a:t>Passive sniffing if there is a hub</a:t>
            </a:r>
          </a:p>
          <a:p>
            <a:pPr lvl="1"/>
            <a:r>
              <a:rPr lang="en-US" sz="2400">
                <a:ea typeface="ＭＳ Ｐゴシック" charset="0"/>
              </a:rPr>
              <a:t>Active sniffing if there is a switch</a:t>
            </a:r>
          </a:p>
          <a:p>
            <a:r>
              <a:rPr lang="en-US" sz="2400">
                <a:ea typeface="ＭＳ Ｐゴシック" charset="0"/>
                <a:cs typeface="ＭＳ Ｐゴシック" charset="0"/>
              </a:rPr>
              <a:t>Challenging task when on a different segment:</a:t>
            </a:r>
          </a:p>
          <a:p>
            <a:pPr lvl="1"/>
            <a:r>
              <a:rPr lang="en-US" sz="2400">
                <a:ea typeface="ＭＳ Ｐゴシック" charset="0"/>
              </a:rPr>
              <a:t>Attacker needs to do blind sequence number prediction.</a:t>
            </a:r>
          </a:p>
          <a:p>
            <a:pPr lvl="1"/>
            <a:r>
              <a:rPr lang="en-US" sz="2400">
                <a:ea typeface="ＭＳ Ｐゴシック" charset="0"/>
              </a:rPr>
              <a:t>Attacker can send packets to the server to sample sequence numbers.</a:t>
            </a:r>
          </a:p>
          <a:p>
            <a:endParaRPr lang="en-US" sz="2400">
              <a:ea typeface="ＭＳ Ｐゴシック" charset="0"/>
              <a:cs typeface="ＭＳ Ｐゴシック" charset="0"/>
            </a:endParaRPr>
          </a:p>
        </p:txBody>
      </p:sp>
    </p:spTree>
    <p:extLst>
      <p:ext uri="{BB962C8B-B14F-4D97-AF65-F5344CB8AC3E}">
        <p14:creationId xmlns:p14="http://schemas.microsoft.com/office/powerpoint/2010/main" val="4217234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534400" cy="1143000"/>
          </a:xfrm>
        </p:spPr>
        <p:txBody>
          <a:bodyPr>
            <a:no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Predict Sequence Numbers</a:t>
            </a:r>
          </a:p>
        </p:txBody>
      </p:sp>
      <p:sp>
        <p:nvSpPr>
          <p:cNvPr id="14339" name="Content Placeholder 2"/>
          <p:cNvSpPr>
            <a:spLocks noGrp="1"/>
          </p:cNvSpPr>
          <p:nvPr>
            <p:ph idx="1"/>
          </p:nvPr>
        </p:nvSpPr>
        <p:spPr/>
        <p:txBody>
          <a:bodyPr/>
          <a:lstStyle/>
          <a:p>
            <a:r>
              <a:rPr lang="en-US" sz="2400">
                <a:ea typeface="ＭＳ Ｐゴシック" charset="0"/>
                <a:cs typeface="ＭＳ Ｐゴシック" charset="0"/>
              </a:rPr>
              <a:t>Every byte of data transmitted with TCP must have a sequence number:</a:t>
            </a:r>
          </a:p>
          <a:p>
            <a:pPr lvl="1"/>
            <a:r>
              <a:rPr lang="en-US" sz="2400">
                <a:ea typeface="ＭＳ Ｐゴシック" charset="0"/>
              </a:rPr>
              <a:t>Used to keep track of data and support reliability</a:t>
            </a:r>
          </a:p>
          <a:p>
            <a:r>
              <a:rPr lang="en-US" sz="2400">
                <a:ea typeface="ＭＳ Ｐゴシック" charset="0"/>
                <a:cs typeface="ＭＳ Ｐゴシック" charset="0"/>
              </a:rPr>
              <a:t>Attackers need to predict the sequence number so that they can inject packets before the session ends.</a:t>
            </a:r>
          </a:p>
          <a:p>
            <a:r>
              <a:rPr lang="en-US" sz="2400">
                <a:ea typeface="ＭＳ Ｐゴシック" charset="0"/>
                <a:cs typeface="ＭＳ Ｐゴシック" charset="0"/>
              </a:rPr>
              <a:t>Prediction results depend on the OS. </a:t>
            </a:r>
          </a:p>
          <a:p>
            <a:r>
              <a:rPr lang="en-US" sz="2400">
                <a:ea typeface="ＭＳ Ｐゴシック" charset="0"/>
                <a:cs typeface="ＭＳ Ｐゴシック" charset="0"/>
              </a:rPr>
              <a:t>Could use tools such as Nmap, Ettercap, and Hunt.</a:t>
            </a:r>
          </a:p>
        </p:txBody>
      </p:sp>
    </p:spTree>
    <p:extLst>
      <p:ext uri="{BB962C8B-B14F-4D97-AF65-F5344CB8AC3E}">
        <p14:creationId xmlns:p14="http://schemas.microsoft.com/office/powerpoint/2010/main" val="2720852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5344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Session Hijacking</a:t>
            </a:r>
          </a:p>
        </p:txBody>
      </p:sp>
      <p:sp>
        <p:nvSpPr>
          <p:cNvPr id="15363" name="Content Placeholder 2"/>
          <p:cNvSpPr>
            <a:spLocks noGrp="1"/>
          </p:cNvSpPr>
          <p:nvPr>
            <p:ph idx="1"/>
          </p:nvPr>
        </p:nvSpPr>
        <p:spPr/>
        <p:txBody>
          <a:bodyPr/>
          <a:lstStyle/>
          <a:p>
            <a:r>
              <a:rPr lang="en-US" sz="2400">
                <a:ea typeface="ＭＳ Ｐゴシック" charset="0"/>
                <a:cs typeface="ＭＳ Ｐゴシック" charset="0"/>
              </a:rPr>
              <a:t>The hackers goal is to take the user offline after they predict the sequence number.</a:t>
            </a:r>
          </a:p>
          <a:p>
            <a:pPr lvl="1"/>
            <a:r>
              <a:rPr lang="en-US" sz="2400">
                <a:ea typeface="ＭＳ Ｐゴシック" charset="0"/>
              </a:rPr>
              <a:t>Denial-of-service </a:t>
            </a:r>
          </a:p>
          <a:p>
            <a:pPr lvl="1"/>
            <a:r>
              <a:rPr lang="en-US" sz="2400">
                <a:ea typeface="ＭＳ Ｐゴシック" charset="0"/>
              </a:rPr>
              <a:t>Source routing attacks</a:t>
            </a:r>
          </a:p>
          <a:p>
            <a:pPr lvl="1"/>
            <a:r>
              <a:rPr lang="en-US" sz="2400">
                <a:ea typeface="ＭＳ Ｐゴシック" charset="0"/>
              </a:rPr>
              <a:t>Tricks server that the hacker is the legitimate user</a:t>
            </a:r>
          </a:p>
          <a:p>
            <a:r>
              <a:rPr lang="en-US" sz="2400">
                <a:ea typeface="ＭＳ Ｐゴシック" charset="0"/>
                <a:cs typeface="ＭＳ Ｐゴシック" charset="0"/>
              </a:rPr>
              <a:t>The attacker takes control of the session and uses the connection to execute the commands.</a:t>
            </a:r>
          </a:p>
        </p:txBody>
      </p:sp>
    </p:spTree>
    <p:extLst>
      <p:ext uri="{BB962C8B-B14F-4D97-AF65-F5344CB8AC3E}">
        <p14:creationId xmlns:p14="http://schemas.microsoft.com/office/powerpoint/2010/main" val="1977972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4582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Application Layer Hijacking</a:t>
            </a:r>
          </a:p>
        </p:txBody>
      </p:sp>
      <p:sp>
        <p:nvSpPr>
          <p:cNvPr id="16387" name="Content Placeholder 2"/>
          <p:cNvSpPr>
            <a:spLocks noGrp="1"/>
          </p:cNvSpPr>
          <p:nvPr>
            <p:ph idx="1"/>
          </p:nvPr>
        </p:nvSpPr>
        <p:spPr/>
        <p:txBody>
          <a:bodyPr/>
          <a:lstStyle/>
          <a:p>
            <a:r>
              <a:rPr lang="en-US" sz="2400">
                <a:ea typeface="ＭＳ Ｐゴシック" charset="0"/>
                <a:cs typeface="ＭＳ Ｐゴシック" charset="0"/>
              </a:rPr>
              <a:t>Objective is to steal or predict a session token</a:t>
            </a:r>
          </a:p>
          <a:p>
            <a:r>
              <a:rPr lang="en-US" sz="2400">
                <a:ea typeface="ＭＳ Ｐゴシック" charset="0"/>
                <a:cs typeface="ＭＳ Ｐゴシック" charset="0"/>
              </a:rPr>
              <a:t>Techniques</a:t>
            </a:r>
          </a:p>
          <a:p>
            <a:pPr lvl="1"/>
            <a:r>
              <a:rPr lang="en-US" sz="2400">
                <a:ea typeface="ＭＳ Ｐゴシック" charset="0"/>
              </a:rPr>
              <a:t>Session sniffing</a:t>
            </a:r>
          </a:p>
          <a:p>
            <a:pPr lvl="1"/>
            <a:r>
              <a:rPr lang="en-US" sz="2400">
                <a:ea typeface="ＭＳ Ｐゴシック" charset="0"/>
              </a:rPr>
              <a:t>Predictable session token ID</a:t>
            </a:r>
          </a:p>
          <a:p>
            <a:pPr lvl="1"/>
            <a:r>
              <a:rPr lang="en-US" sz="2400">
                <a:ea typeface="ＭＳ Ｐゴシック" charset="0"/>
              </a:rPr>
              <a:t>Man-in-the-middle attacks</a:t>
            </a:r>
          </a:p>
          <a:p>
            <a:pPr lvl="1"/>
            <a:r>
              <a:rPr lang="en-US" sz="2400">
                <a:ea typeface="ＭＳ Ｐゴシック" charset="0"/>
              </a:rPr>
              <a:t>Man–in–the–browser attacks</a:t>
            </a:r>
          </a:p>
          <a:p>
            <a:pPr lvl="1"/>
            <a:r>
              <a:rPr lang="en-US" sz="2400">
                <a:ea typeface="ＭＳ Ｐゴシック" charset="0"/>
              </a:rPr>
              <a:t>Client-side attacks</a:t>
            </a:r>
          </a:p>
          <a:p>
            <a:pPr lvl="1"/>
            <a:endParaRPr lang="en-US" sz="2400">
              <a:ea typeface="ＭＳ Ｐゴシック" charset="0"/>
            </a:endParaRPr>
          </a:p>
        </p:txBody>
      </p:sp>
    </p:spTree>
    <p:extLst>
      <p:ext uri="{BB962C8B-B14F-4D97-AF65-F5344CB8AC3E}">
        <p14:creationId xmlns:p14="http://schemas.microsoft.com/office/powerpoint/2010/main" val="204532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4582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Session Hijacking Tools</a:t>
            </a:r>
          </a:p>
        </p:txBody>
      </p:sp>
      <p:sp>
        <p:nvSpPr>
          <p:cNvPr id="17411" name="Content Placeholder 2"/>
          <p:cNvSpPr>
            <a:spLocks noGrp="1"/>
          </p:cNvSpPr>
          <p:nvPr>
            <p:ph idx="1"/>
          </p:nvPr>
        </p:nvSpPr>
        <p:spPr/>
        <p:txBody>
          <a:bodyPr/>
          <a:lstStyle/>
          <a:p>
            <a:r>
              <a:rPr lang="en-US" sz="2400">
                <a:ea typeface="ＭＳ Ｐゴシック" charset="0"/>
                <a:cs typeface="ＭＳ Ｐゴシック" charset="0"/>
              </a:rPr>
              <a:t>Ettercap</a:t>
            </a:r>
          </a:p>
          <a:p>
            <a:r>
              <a:rPr lang="en-US" sz="2400">
                <a:ea typeface="ＭＳ Ｐゴシック" charset="0"/>
                <a:cs typeface="ＭＳ Ｐゴシック" charset="0"/>
              </a:rPr>
              <a:t>Hunt</a:t>
            </a:r>
          </a:p>
          <a:p>
            <a:r>
              <a:rPr lang="en-US" sz="2400">
                <a:ea typeface="ＭＳ Ｐゴシック" charset="0"/>
                <a:cs typeface="ＭＳ Ｐゴシック" charset="0"/>
              </a:rPr>
              <a:t>TTY Watcher</a:t>
            </a:r>
          </a:p>
          <a:p>
            <a:r>
              <a:rPr lang="en-US" sz="2400">
                <a:ea typeface="ＭＳ Ｐゴシック" charset="0"/>
                <a:cs typeface="ＭＳ Ｐゴシック" charset="0"/>
              </a:rPr>
              <a:t>IP Watcher</a:t>
            </a:r>
          </a:p>
          <a:p>
            <a:r>
              <a:rPr lang="en-US" sz="2400">
                <a:ea typeface="ＭＳ Ｐゴシック" charset="0"/>
                <a:cs typeface="ＭＳ Ｐゴシック" charset="0"/>
              </a:rPr>
              <a:t>T-Sight</a:t>
            </a:r>
          </a:p>
          <a:p>
            <a:r>
              <a:rPr lang="en-US" sz="2400">
                <a:ea typeface="ＭＳ Ｐゴシック" charset="0"/>
                <a:cs typeface="ＭＳ Ｐゴシック" charset="0"/>
              </a:rPr>
              <a:t>Application layer session hijacking</a:t>
            </a:r>
          </a:p>
          <a:p>
            <a:pPr lvl="1"/>
            <a:r>
              <a:rPr lang="en-US" sz="2400">
                <a:ea typeface="ＭＳ Ｐゴシック" charset="0"/>
              </a:rPr>
              <a:t>Firesheep</a:t>
            </a:r>
          </a:p>
          <a:p>
            <a:pPr lvl="1"/>
            <a:r>
              <a:rPr lang="en-US" sz="2400">
                <a:ea typeface="ＭＳ Ｐゴシック" charset="0"/>
              </a:rPr>
              <a:t>Hamster</a:t>
            </a:r>
          </a:p>
          <a:p>
            <a:pPr lvl="1"/>
            <a:r>
              <a:rPr lang="en-US" sz="2400">
                <a:ea typeface="ＭＳ Ｐゴシック" charset="0"/>
              </a:rPr>
              <a:t>Session thief</a:t>
            </a:r>
          </a:p>
          <a:p>
            <a:pPr lvl="1"/>
            <a:r>
              <a:rPr lang="en-US" sz="2400">
                <a:ea typeface="ＭＳ Ｐゴシック" charset="0"/>
              </a:rPr>
              <a:t>Temper IE</a:t>
            </a:r>
          </a:p>
          <a:p>
            <a:endParaRPr lang="en-US" sz="2400">
              <a:ea typeface="ＭＳ Ｐゴシック" charset="0"/>
              <a:cs typeface="ＭＳ Ｐゴシック" charset="0"/>
            </a:endParaRPr>
          </a:p>
          <a:p>
            <a:endParaRPr lang="en-US" sz="2400">
              <a:ea typeface="ＭＳ Ｐゴシック" charset="0"/>
              <a:cs typeface="ＭＳ Ｐゴシック" charset="0"/>
            </a:endParaRPr>
          </a:p>
        </p:txBody>
      </p:sp>
    </p:spTree>
    <p:extLst>
      <p:ext uri="{BB962C8B-B14F-4D97-AF65-F5344CB8AC3E}">
        <p14:creationId xmlns:p14="http://schemas.microsoft.com/office/powerpoint/2010/main" val="3144560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610600" cy="1143000"/>
          </a:xfrm>
        </p:spPr>
        <p:txBody>
          <a:bodyPr>
            <a:no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Preventing Session Hijacking</a:t>
            </a:r>
          </a:p>
        </p:txBody>
      </p:sp>
      <p:sp>
        <p:nvSpPr>
          <p:cNvPr id="18435" name="Content Placeholder 2"/>
          <p:cNvSpPr>
            <a:spLocks noGrp="1"/>
          </p:cNvSpPr>
          <p:nvPr>
            <p:ph idx="1"/>
          </p:nvPr>
        </p:nvSpPr>
        <p:spPr/>
        <p:txBody>
          <a:bodyPr/>
          <a:lstStyle/>
          <a:p>
            <a:r>
              <a:rPr lang="en-US" sz="2400">
                <a:ea typeface="ＭＳ Ｐゴシック" charset="0"/>
                <a:cs typeface="ＭＳ Ｐゴシック" charset="0"/>
              </a:rPr>
              <a:t>Two main methods:</a:t>
            </a:r>
          </a:p>
          <a:p>
            <a:pPr lvl="1"/>
            <a:r>
              <a:rPr lang="en-US" sz="2400">
                <a:ea typeface="ＭＳ Ｐゴシック" charset="0"/>
              </a:rPr>
              <a:t>Prevention:</a:t>
            </a:r>
          </a:p>
          <a:p>
            <a:pPr lvl="2"/>
            <a:r>
              <a:rPr lang="en-US" sz="2400">
                <a:ea typeface="ＭＳ Ｐゴシック" charset="0"/>
              </a:rPr>
              <a:t>Limiting incoming connections.</a:t>
            </a:r>
          </a:p>
          <a:p>
            <a:pPr lvl="2"/>
            <a:r>
              <a:rPr lang="en-US" sz="2400">
                <a:ea typeface="ＭＳ Ｐゴシック" charset="0"/>
              </a:rPr>
              <a:t>Rejecting Internet packets that originate from a local address.</a:t>
            </a:r>
          </a:p>
          <a:p>
            <a:pPr lvl="2"/>
            <a:r>
              <a:rPr lang="en-US" sz="2400">
                <a:ea typeface="ＭＳ Ｐゴシック" charset="0"/>
              </a:rPr>
              <a:t>Use encryption.</a:t>
            </a:r>
          </a:p>
          <a:p>
            <a:pPr lvl="2"/>
            <a:r>
              <a:rPr lang="en-US" sz="2400">
                <a:ea typeface="ＭＳ Ｐゴシック" charset="0"/>
              </a:rPr>
              <a:t>Disable FTP and Telnet if not needed or use SSH.</a:t>
            </a:r>
          </a:p>
          <a:p>
            <a:pPr lvl="1"/>
            <a:r>
              <a:rPr lang="en-US" sz="2400">
                <a:ea typeface="ＭＳ Ｐゴシック" charset="0"/>
              </a:rPr>
              <a:t>Detection</a:t>
            </a:r>
          </a:p>
          <a:p>
            <a:pPr lvl="1">
              <a:buFontTx/>
              <a:buNone/>
            </a:pPr>
            <a:endParaRPr lang="en-US" sz="2400">
              <a:ea typeface="ＭＳ Ｐゴシック" charset="0"/>
            </a:endParaRPr>
          </a:p>
        </p:txBody>
      </p:sp>
    </p:spTree>
    <p:extLst>
      <p:ext uri="{BB962C8B-B14F-4D97-AF65-F5344CB8AC3E}">
        <p14:creationId xmlns:p14="http://schemas.microsoft.com/office/powerpoint/2010/main" val="2310912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Take A Step Back…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1"/>
          <p:cNvGrpSpPr>
            <a:grpSpLocks/>
          </p:cNvGrpSpPr>
          <p:nvPr/>
        </p:nvGrpSpPr>
        <p:grpSpPr bwMode="auto">
          <a:xfrm>
            <a:off x="2782888" y="2476500"/>
            <a:ext cx="3436937" cy="2965450"/>
            <a:chOff x="1740" y="1248"/>
            <a:chExt cx="2418" cy="1812"/>
          </a:xfrm>
        </p:grpSpPr>
        <p:sp>
          <p:nvSpPr>
            <p:cNvPr id="10" name="AutoShape 20"/>
            <p:cNvSpPr>
              <a:spLocks noChangeArrowheads="1"/>
            </p:cNvSpPr>
            <p:nvPr/>
          </p:nvSpPr>
          <p:spPr bwMode="auto">
            <a:xfrm rot="10800000">
              <a:off x="1740" y="1248"/>
              <a:ext cx="1200" cy="1638"/>
            </a:xfrm>
            <a:prstGeom prst="curvedLeftArrow">
              <a:avLst>
                <a:gd name="adj1" fmla="val 27300"/>
                <a:gd name="adj2" fmla="val 54600"/>
                <a:gd name="adj3" fmla="val 33333"/>
              </a:avLst>
            </a:prstGeom>
            <a:solidFill>
              <a:srgbClr val="000066">
                <a:alpha val="50195"/>
              </a:srgbClr>
            </a:solidFill>
            <a:ln w="12700" cap="sq">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9"/>
            <p:cNvSpPr>
              <a:spLocks noChangeArrowheads="1"/>
            </p:cNvSpPr>
            <p:nvPr/>
          </p:nvSpPr>
          <p:spPr bwMode="auto">
            <a:xfrm>
              <a:off x="2958" y="1422"/>
              <a:ext cx="1200" cy="1638"/>
            </a:xfrm>
            <a:prstGeom prst="curvedLeftArrow">
              <a:avLst>
                <a:gd name="adj1" fmla="val 27300"/>
                <a:gd name="adj2" fmla="val 54600"/>
                <a:gd name="adj3" fmla="val 33333"/>
              </a:avLst>
            </a:prstGeom>
            <a:solidFill>
              <a:srgbClr val="000066">
                <a:alpha val="50195"/>
              </a:srgbClr>
            </a:solidFill>
            <a:ln w="12700" cap="sq">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AutoShape 6"/>
          <p:cNvSpPr>
            <a:spLocks noChangeArrowheads="1"/>
          </p:cNvSpPr>
          <p:nvPr/>
        </p:nvSpPr>
        <p:spPr bwMode="auto">
          <a:xfrm>
            <a:off x="4572000" y="190500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1. </a:t>
            </a:r>
            <a:r>
              <a:rPr lang="en-US" dirty="0">
                <a:solidFill>
                  <a:schemeClr val="tx1"/>
                </a:solidFill>
              </a:rPr>
              <a:t>Reconnaissance</a:t>
            </a:r>
          </a:p>
        </p:txBody>
      </p:sp>
      <p:sp>
        <p:nvSpPr>
          <p:cNvPr id="13" name="AutoShape 9"/>
          <p:cNvSpPr>
            <a:spLocks noChangeArrowheads="1"/>
          </p:cNvSpPr>
          <p:nvPr/>
        </p:nvSpPr>
        <p:spPr bwMode="auto">
          <a:xfrm>
            <a:off x="5959193" y="320438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2. Network Discovery</a:t>
            </a:r>
          </a:p>
        </p:txBody>
      </p:sp>
      <p:sp>
        <p:nvSpPr>
          <p:cNvPr id="14" name="AutoShape 10"/>
          <p:cNvSpPr>
            <a:spLocks noChangeArrowheads="1"/>
          </p:cNvSpPr>
          <p:nvPr/>
        </p:nvSpPr>
        <p:spPr bwMode="auto">
          <a:xfrm>
            <a:off x="5959194" y="4299429"/>
            <a:ext cx="3049587"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2. Host/Port Discovery</a:t>
            </a:r>
          </a:p>
        </p:txBody>
      </p:sp>
      <p:sp>
        <p:nvSpPr>
          <p:cNvPr id="15" name="AutoShape 11"/>
          <p:cNvSpPr>
            <a:spLocks noChangeArrowheads="1"/>
          </p:cNvSpPr>
          <p:nvPr/>
        </p:nvSpPr>
        <p:spPr bwMode="auto">
          <a:xfrm>
            <a:off x="1066800" y="5410200"/>
            <a:ext cx="3332162"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3.  Vulnerability </a:t>
            </a:r>
            <a:r>
              <a:rPr lang="en-US" dirty="0">
                <a:solidFill>
                  <a:schemeClr val="tx1"/>
                </a:solidFill>
              </a:rPr>
              <a:t>Identification</a:t>
            </a:r>
          </a:p>
        </p:txBody>
      </p:sp>
      <p:sp>
        <p:nvSpPr>
          <p:cNvPr id="16" name="AutoShape 12"/>
          <p:cNvSpPr>
            <a:spLocks noChangeArrowheads="1"/>
          </p:cNvSpPr>
          <p:nvPr/>
        </p:nvSpPr>
        <p:spPr bwMode="auto">
          <a:xfrm>
            <a:off x="152400" y="4343400"/>
            <a:ext cx="3332163"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4. Compromise Targets</a:t>
            </a:r>
          </a:p>
        </p:txBody>
      </p:sp>
      <p:sp>
        <p:nvSpPr>
          <p:cNvPr id="17" name="AutoShape 13"/>
          <p:cNvSpPr>
            <a:spLocks noChangeArrowheads="1"/>
          </p:cNvSpPr>
          <p:nvPr/>
        </p:nvSpPr>
        <p:spPr bwMode="auto">
          <a:xfrm>
            <a:off x="4886074" y="5410200"/>
            <a:ext cx="3049587"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3.Application Identification</a:t>
            </a:r>
          </a:p>
        </p:txBody>
      </p:sp>
      <p:sp>
        <p:nvSpPr>
          <p:cNvPr id="21" name="AutoShape 15"/>
          <p:cNvSpPr>
            <a:spLocks noChangeArrowheads="1"/>
          </p:cNvSpPr>
          <p:nvPr/>
        </p:nvSpPr>
        <p:spPr bwMode="auto">
          <a:xfrm>
            <a:off x="1143000" y="190500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rgbClr val="FF0000"/>
                </a:solidFill>
              </a:rPr>
              <a:t>6. Hide/Cover Tracks</a:t>
            </a:r>
          </a:p>
        </p:txBody>
      </p:sp>
      <p:sp>
        <p:nvSpPr>
          <p:cNvPr id="22" name="AutoShape 15"/>
          <p:cNvSpPr>
            <a:spLocks noChangeArrowheads="1"/>
          </p:cNvSpPr>
          <p:nvPr/>
        </p:nvSpPr>
        <p:spPr bwMode="auto">
          <a:xfrm>
            <a:off x="307975" y="320438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rgbClr val="FF0000"/>
                </a:solidFill>
              </a:rPr>
              <a:t>5. Maintain Access</a:t>
            </a:r>
          </a:p>
        </p:txBody>
      </p:sp>
    </p:spTree>
    <p:extLst>
      <p:ext uri="{BB962C8B-B14F-4D97-AF65-F5344CB8AC3E}">
        <p14:creationId xmlns:p14="http://schemas.microsoft.com/office/powerpoint/2010/main" val="3866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heel(1)">
                                      <p:cBhvr>
                                        <p:cTn id="32" dur="20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1" grpId="0"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5344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Denial-of-Service</a:t>
            </a:r>
          </a:p>
        </p:txBody>
      </p:sp>
      <p:sp>
        <p:nvSpPr>
          <p:cNvPr id="16387" name="Content Placeholder 2"/>
          <p:cNvSpPr>
            <a:spLocks noGrp="1"/>
          </p:cNvSpPr>
          <p:nvPr>
            <p:ph idx="1"/>
          </p:nvPr>
        </p:nvSpPr>
        <p:spPr>
          <a:xfrm>
            <a:off x="457200" y="1268413"/>
            <a:ext cx="8229600" cy="4857750"/>
          </a:xfrm>
        </p:spPr>
        <p:txBody>
          <a:bodyPr>
            <a:normAutofit fontScale="77500" lnSpcReduction="20000"/>
          </a:bodyPr>
          <a:lstStyle/>
          <a:p>
            <a:r>
              <a:rPr lang="en-US" sz="1800">
                <a:ea typeface="ＭＳ Ｐゴシック" charset="0"/>
                <a:cs typeface="ＭＳ Ｐゴシック" charset="0"/>
              </a:rPr>
              <a:t>Targets the availability of a system or network </a:t>
            </a:r>
          </a:p>
          <a:p>
            <a:r>
              <a:rPr lang="en-US" sz="1800">
                <a:ea typeface="ＭＳ Ｐゴシック" charset="0"/>
                <a:cs typeface="ＭＳ Ｐゴシック" charset="0"/>
              </a:rPr>
              <a:t>Types of DoS:</a:t>
            </a:r>
          </a:p>
          <a:p>
            <a:pPr lvl="1"/>
            <a:r>
              <a:rPr lang="en-US" sz="1800">
                <a:ea typeface="ＭＳ Ｐゴシック" charset="0"/>
              </a:rPr>
              <a:t>Bandwidth consumption:</a:t>
            </a:r>
          </a:p>
          <a:p>
            <a:pPr lvl="2"/>
            <a:r>
              <a:rPr lang="en-US">
                <a:ea typeface="ＭＳ Ｐゴシック" charset="0"/>
              </a:rPr>
              <a:t>Blocks a machine or a group of machines from using network bandwidth </a:t>
            </a:r>
          </a:p>
          <a:p>
            <a:pPr lvl="2"/>
            <a:r>
              <a:rPr lang="en-US">
                <a:ea typeface="ＭＳ Ｐゴシック" charset="0"/>
              </a:rPr>
              <a:t>Smurf</a:t>
            </a:r>
          </a:p>
          <a:p>
            <a:pPr lvl="2"/>
            <a:r>
              <a:rPr lang="en-US">
                <a:ea typeface="ＭＳ Ｐゴシック" charset="0"/>
              </a:rPr>
              <a:t>Fraggle</a:t>
            </a:r>
          </a:p>
          <a:p>
            <a:pPr lvl="2"/>
            <a:r>
              <a:rPr lang="en-US">
                <a:ea typeface="ＭＳ Ｐゴシック" charset="0"/>
              </a:rPr>
              <a:t>Chargen</a:t>
            </a:r>
          </a:p>
          <a:p>
            <a:pPr lvl="1"/>
            <a:r>
              <a:rPr lang="en-US" sz="1800">
                <a:ea typeface="ＭＳ Ｐゴシック" charset="0"/>
              </a:rPr>
              <a:t>SYN Flood attacks:</a:t>
            </a:r>
          </a:p>
          <a:p>
            <a:pPr lvl="2"/>
            <a:r>
              <a:rPr lang="en-US">
                <a:ea typeface="ＭＳ Ｐゴシック" charset="0"/>
              </a:rPr>
              <a:t>Directs the flood of traffic at an individual service on a machine</a:t>
            </a:r>
          </a:p>
          <a:p>
            <a:pPr lvl="2"/>
            <a:r>
              <a:rPr lang="en-US">
                <a:ea typeface="ＭＳ Ｐゴシック" charset="0"/>
              </a:rPr>
              <a:t>Type of resource starvation attack</a:t>
            </a:r>
          </a:p>
          <a:p>
            <a:pPr lvl="2"/>
            <a:r>
              <a:rPr lang="en-US">
                <a:ea typeface="ＭＳ Ｐゴシック" charset="0"/>
              </a:rPr>
              <a:t>SYN flood – sends large number of packets with SYN flag set</a:t>
            </a:r>
          </a:p>
          <a:p>
            <a:pPr lvl="1"/>
            <a:r>
              <a:rPr lang="en-US" sz="1800">
                <a:ea typeface="ＭＳ Ｐゴシック" charset="0"/>
              </a:rPr>
              <a:t>Program and application attacks:</a:t>
            </a:r>
          </a:p>
          <a:p>
            <a:pPr lvl="2"/>
            <a:r>
              <a:rPr lang="en-US">
                <a:ea typeface="ＭＳ Ｐゴシック" charset="0"/>
              </a:rPr>
              <a:t>Causes a critical error on a machine to halt its capability of operating</a:t>
            </a:r>
          </a:p>
          <a:p>
            <a:pPr lvl="2"/>
            <a:r>
              <a:rPr lang="en-US">
                <a:ea typeface="ＭＳ Ｐゴシック" charset="0"/>
              </a:rPr>
              <a:t>Ping of Death</a:t>
            </a:r>
          </a:p>
          <a:p>
            <a:pPr lvl="2"/>
            <a:r>
              <a:rPr lang="en-US">
                <a:ea typeface="ＭＳ Ｐゴシック" charset="0"/>
              </a:rPr>
              <a:t>Teardrop</a:t>
            </a:r>
          </a:p>
          <a:p>
            <a:pPr lvl="2"/>
            <a:r>
              <a:rPr lang="en-US">
                <a:ea typeface="ＭＳ Ｐゴシック" charset="0"/>
              </a:rPr>
              <a:t>Land</a:t>
            </a:r>
          </a:p>
          <a:p>
            <a:pPr lvl="2">
              <a:buFontTx/>
              <a:buNone/>
            </a:pPr>
            <a:endParaRPr lang="en-US">
              <a:ea typeface="ＭＳ Ｐゴシック" charset="0"/>
            </a:endParaRPr>
          </a:p>
          <a:p>
            <a:pPr lvl="2"/>
            <a:endParaRPr lang="en-US" sz="2000">
              <a:ea typeface="ＭＳ Ｐゴシック" charset="0"/>
            </a:endParaRPr>
          </a:p>
        </p:txBody>
      </p:sp>
    </p:spTree>
    <p:extLst>
      <p:ext uri="{BB962C8B-B14F-4D97-AF65-F5344CB8AC3E}">
        <p14:creationId xmlns:p14="http://schemas.microsoft.com/office/powerpoint/2010/main" val="6537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610600" cy="1143000"/>
          </a:xfrm>
        </p:spPr>
        <p:txBody>
          <a:bodyPr>
            <a:no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Distributed Denial-of-Service</a:t>
            </a:r>
          </a:p>
        </p:txBody>
      </p:sp>
      <p:sp>
        <p:nvSpPr>
          <p:cNvPr id="20483" name="Content Placeholder 2"/>
          <p:cNvSpPr>
            <a:spLocks noGrp="1"/>
          </p:cNvSpPr>
          <p:nvPr>
            <p:ph idx="1"/>
          </p:nvPr>
        </p:nvSpPr>
        <p:spPr/>
        <p:txBody>
          <a:bodyPr>
            <a:normAutofit fontScale="62500" lnSpcReduction="20000"/>
          </a:bodyPr>
          <a:lstStyle/>
          <a:p>
            <a:r>
              <a:rPr lang="en-US">
                <a:ea typeface="ＭＳ Ｐゴシック" charset="0"/>
                <a:cs typeface="ＭＳ Ｐゴシック" charset="0"/>
              </a:rPr>
              <a:t>Similar to DoS but the attacker uses multiple machines to carry out the attack</a:t>
            </a:r>
          </a:p>
          <a:p>
            <a:r>
              <a:rPr lang="en-US">
                <a:ea typeface="ＭＳ Ｐゴシック" charset="0"/>
                <a:cs typeface="ＭＳ Ｐゴシック" charset="0"/>
              </a:rPr>
              <a:t>Two phases:</a:t>
            </a:r>
          </a:p>
          <a:p>
            <a:pPr lvl="1"/>
            <a:r>
              <a:rPr lang="en-US">
                <a:ea typeface="ＭＳ Ｐゴシック" charset="0"/>
              </a:rPr>
              <a:t>Preattack:</a:t>
            </a:r>
          </a:p>
          <a:p>
            <a:pPr lvl="2"/>
            <a:r>
              <a:rPr lang="en-US">
                <a:ea typeface="ＭＳ Ｐゴシック" charset="0"/>
              </a:rPr>
              <a:t>Attacker compromises other computers to act as masters and zombies.</a:t>
            </a:r>
          </a:p>
          <a:p>
            <a:pPr lvl="2"/>
            <a:r>
              <a:rPr lang="en-US">
                <a:ea typeface="ＭＳ Ｐゴシック" charset="0"/>
              </a:rPr>
              <a:t>Puts a distance between the attacker</a:t>
            </a:r>
            <a:r>
              <a:rPr lang="ja-JP" altLang="en-US">
                <a:ea typeface="ＭＳ Ｐゴシック" charset="0"/>
              </a:rPr>
              <a:t>’</a:t>
            </a:r>
            <a:r>
              <a:rPr lang="en-US">
                <a:ea typeface="ＭＳ Ｐゴシック" charset="0"/>
              </a:rPr>
              <a:t>s machine and the targeted system. </a:t>
            </a:r>
          </a:p>
          <a:p>
            <a:pPr lvl="1"/>
            <a:r>
              <a:rPr lang="en-US">
                <a:ea typeface="ＭＳ Ｐゴシック" charset="0"/>
              </a:rPr>
              <a:t>Actual attack:</a:t>
            </a:r>
          </a:p>
          <a:p>
            <a:pPr lvl="2"/>
            <a:r>
              <a:rPr lang="en-US">
                <a:ea typeface="ＭＳ Ｐゴシック" charset="0"/>
              </a:rPr>
              <a:t>The master instructs zombies to start the attack.</a:t>
            </a:r>
          </a:p>
          <a:p>
            <a:r>
              <a:rPr lang="en-US">
                <a:ea typeface="ＭＳ Ｐゴシック" charset="0"/>
                <a:cs typeface="ＭＳ Ｐゴシック" charset="0"/>
              </a:rPr>
              <a:t>Two components of DDoS attack:</a:t>
            </a:r>
          </a:p>
          <a:p>
            <a:pPr lvl="1"/>
            <a:r>
              <a:rPr lang="en-US">
                <a:ea typeface="ＭＳ Ｐゴシック" charset="0"/>
              </a:rPr>
              <a:t>Software:</a:t>
            </a:r>
          </a:p>
          <a:p>
            <a:pPr lvl="2"/>
            <a:r>
              <a:rPr lang="en-US">
                <a:ea typeface="ＭＳ Ｐゴシック" charset="0"/>
              </a:rPr>
              <a:t>Client software</a:t>
            </a:r>
          </a:p>
          <a:p>
            <a:pPr lvl="2"/>
            <a:r>
              <a:rPr lang="en-US">
                <a:ea typeface="ＭＳ Ｐゴシック" charset="0"/>
              </a:rPr>
              <a:t>Daemon software</a:t>
            </a:r>
          </a:p>
          <a:p>
            <a:pPr lvl="1"/>
            <a:r>
              <a:rPr lang="en-US">
                <a:ea typeface="ＭＳ Ｐゴシック" charset="0"/>
              </a:rPr>
              <a:t>Hardware:</a:t>
            </a:r>
          </a:p>
          <a:p>
            <a:pPr lvl="2"/>
            <a:r>
              <a:rPr lang="en-US">
                <a:ea typeface="ＭＳ Ｐゴシック" charset="0"/>
              </a:rPr>
              <a:t>Master</a:t>
            </a:r>
          </a:p>
          <a:p>
            <a:pPr lvl="2"/>
            <a:r>
              <a:rPr lang="en-US">
                <a:ea typeface="ＭＳ Ｐゴシック" charset="0"/>
              </a:rPr>
              <a:t>Zombie</a:t>
            </a:r>
          </a:p>
          <a:p>
            <a:pPr lvl="2"/>
            <a:r>
              <a:rPr lang="en-US">
                <a:ea typeface="ＭＳ Ｐゴシック" charset="0"/>
              </a:rPr>
              <a:t>Target</a:t>
            </a:r>
            <a:r>
              <a:rPr lang="en-US" sz="2000">
                <a:ea typeface="ＭＳ Ｐゴシック" charset="0"/>
              </a:rPr>
              <a:t> </a:t>
            </a:r>
          </a:p>
        </p:txBody>
      </p:sp>
    </p:spTree>
    <p:extLst>
      <p:ext uri="{BB962C8B-B14F-4D97-AF65-F5344CB8AC3E}">
        <p14:creationId xmlns:p14="http://schemas.microsoft.com/office/powerpoint/2010/main" val="1412138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8458200" cy="1143000"/>
          </a:xfrm>
        </p:spPr>
        <p:txBody>
          <a:bodyPr>
            <a:normAutofit/>
          </a:bodyPr>
          <a:lstStyle/>
          <a:p>
            <a:pPr algn="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DDoS Tools</a:t>
            </a:r>
          </a:p>
        </p:txBody>
      </p:sp>
      <p:sp>
        <p:nvSpPr>
          <p:cNvPr id="21507" name="Content Placeholder 2"/>
          <p:cNvSpPr>
            <a:spLocks noGrp="1"/>
          </p:cNvSpPr>
          <p:nvPr>
            <p:ph idx="1"/>
          </p:nvPr>
        </p:nvSpPr>
        <p:spPr>
          <a:xfrm>
            <a:off x="457200" y="1447800"/>
            <a:ext cx="8229600" cy="4678363"/>
          </a:xfrm>
        </p:spPr>
        <p:txBody>
          <a:bodyPr>
            <a:normAutofit fontScale="62500" lnSpcReduction="20000"/>
          </a:bodyPr>
          <a:lstStyle/>
          <a:p>
            <a:r>
              <a:rPr lang="en-US">
                <a:ea typeface="ＭＳ Ｐゴシック" charset="0"/>
                <a:cs typeface="ＭＳ Ｐゴシック" charset="0"/>
              </a:rPr>
              <a:t>Tribal Flood Network (TFN):</a:t>
            </a:r>
          </a:p>
          <a:p>
            <a:pPr lvl="1"/>
            <a:r>
              <a:rPr lang="en-US">
                <a:ea typeface="ＭＳ Ｐゴシック" charset="0"/>
              </a:rPr>
              <a:t>UNIX-based tool</a:t>
            </a:r>
          </a:p>
          <a:p>
            <a:pPr lvl="1"/>
            <a:r>
              <a:rPr lang="en-US">
                <a:ea typeface="ＭＳ Ｐゴシック" charset="0"/>
              </a:rPr>
              <a:t>Can be used to launch ICMP, Smurf, UDP, and SYN flood attacks</a:t>
            </a:r>
          </a:p>
          <a:p>
            <a:pPr lvl="1"/>
            <a:r>
              <a:rPr lang="en-US">
                <a:ea typeface="ＭＳ Ｐゴシック" charset="0"/>
              </a:rPr>
              <a:t>Master uses UDP port 31335 and TCP port 27665</a:t>
            </a:r>
          </a:p>
          <a:p>
            <a:r>
              <a:rPr lang="en-US">
                <a:ea typeface="ＭＳ Ｐゴシック" charset="0"/>
                <a:cs typeface="ＭＳ Ｐゴシック" charset="0"/>
              </a:rPr>
              <a:t>Trinoo:</a:t>
            </a:r>
          </a:p>
          <a:p>
            <a:pPr lvl="1"/>
            <a:r>
              <a:rPr lang="en-US">
                <a:ea typeface="ＭＳ Ｐゴシック" charset="0"/>
              </a:rPr>
              <a:t>Launches a coordinated UDP flood attack</a:t>
            </a:r>
          </a:p>
          <a:p>
            <a:pPr lvl="1"/>
            <a:r>
              <a:rPr lang="en-US">
                <a:ea typeface="ＭＳ Ｐゴシック" charset="0"/>
              </a:rPr>
              <a:t>Easy to use</a:t>
            </a:r>
          </a:p>
          <a:p>
            <a:r>
              <a:rPr lang="en-US">
                <a:ea typeface="ＭＳ Ｐゴシック" charset="0"/>
                <a:cs typeface="ＭＳ Ｐゴシック" charset="0"/>
              </a:rPr>
              <a:t>Stacheldraht:</a:t>
            </a:r>
          </a:p>
          <a:p>
            <a:pPr lvl="1"/>
            <a:r>
              <a:rPr lang="en-US">
                <a:ea typeface="ＭＳ Ｐゴシック" charset="0"/>
              </a:rPr>
              <a:t>A hybrid between TFN and Trinoo</a:t>
            </a:r>
          </a:p>
          <a:p>
            <a:pPr lvl="1"/>
            <a:r>
              <a:rPr lang="en-US">
                <a:ea typeface="ＭＳ Ｐゴシック" charset="0"/>
              </a:rPr>
              <a:t>Uses encryption</a:t>
            </a:r>
          </a:p>
          <a:p>
            <a:pPr lvl="1"/>
            <a:r>
              <a:rPr lang="en-US">
                <a:ea typeface="ＭＳ Ｐゴシック" charset="0"/>
              </a:rPr>
              <a:t>Uses TCP port 16660 by default</a:t>
            </a:r>
          </a:p>
          <a:p>
            <a:r>
              <a:rPr lang="en-US">
                <a:ea typeface="ＭＳ Ｐゴシック" charset="0"/>
                <a:cs typeface="ＭＳ Ｐゴシック" charset="0"/>
              </a:rPr>
              <a:t>TFN2K</a:t>
            </a:r>
          </a:p>
          <a:p>
            <a:r>
              <a:rPr lang="en-US">
                <a:ea typeface="ＭＳ Ｐゴシック" charset="0"/>
                <a:cs typeface="ＭＳ Ｐゴシック" charset="0"/>
              </a:rPr>
              <a:t>WinTrinoo</a:t>
            </a:r>
          </a:p>
          <a:p>
            <a:r>
              <a:rPr lang="en-US">
                <a:ea typeface="ＭＳ Ｐゴシック" charset="0"/>
                <a:cs typeface="ＭＳ Ｐゴシック" charset="0"/>
              </a:rPr>
              <a:t>Shaft</a:t>
            </a:r>
          </a:p>
          <a:p>
            <a:r>
              <a:rPr lang="en-US">
                <a:ea typeface="ＭＳ Ｐゴシック" charset="0"/>
                <a:cs typeface="ＭＳ Ｐゴシック" charset="0"/>
              </a:rPr>
              <a:t>MStream</a:t>
            </a:r>
          </a:p>
          <a:p>
            <a:r>
              <a:rPr lang="en-US">
                <a:ea typeface="ＭＳ Ｐゴシック" charset="0"/>
                <a:cs typeface="ＭＳ Ｐゴシック" charset="0"/>
              </a:rPr>
              <a:t>Trinity</a:t>
            </a:r>
          </a:p>
          <a:p>
            <a:pPr lvl="1"/>
            <a:endParaRPr lang="en-US">
              <a:ea typeface="ＭＳ Ｐゴシック" charset="0"/>
            </a:endParaRPr>
          </a:p>
          <a:p>
            <a:pPr lvl="1">
              <a:buFontTx/>
              <a:buNone/>
            </a:pPr>
            <a:endParaRPr lang="en-US">
              <a:ea typeface="ＭＳ Ｐゴシック" charset="0"/>
            </a:endParaRPr>
          </a:p>
        </p:txBody>
      </p:sp>
    </p:spTree>
    <p:extLst>
      <p:ext uri="{BB962C8B-B14F-4D97-AF65-F5344CB8AC3E}">
        <p14:creationId xmlns:p14="http://schemas.microsoft.com/office/powerpoint/2010/main" val="2119188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533400"/>
            <a:ext cx="8458200" cy="1249362"/>
          </a:xfrm>
        </p:spPr>
        <p:txBody>
          <a:bodyPr>
            <a:noAutofit/>
          </a:bodyPr>
          <a:lstStyle/>
          <a:p>
            <a:pPr algn="r"/>
            <a:r>
              <a:rPr lang="en-US" sz="4400" b="1"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DoS</a:t>
            </a:r>
            <a: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 DDoS, and Botnet Countermeasures</a:t>
            </a:r>
            <a:br>
              <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br>
            <a:endParaRPr lang="en-US" sz="44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endParaRPr>
          </a:p>
        </p:txBody>
      </p:sp>
      <p:sp>
        <p:nvSpPr>
          <p:cNvPr id="23555" name="Content Placeholder 2"/>
          <p:cNvSpPr>
            <a:spLocks noGrp="1"/>
          </p:cNvSpPr>
          <p:nvPr>
            <p:ph idx="1"/>
          </p:nvPr>
        </p:nvSpPr>
        <p:spPr/>
        <p:txBody>
          <a:bodyPr/>
          <a:lstStyle/>
          <a:p>
            <a:r>
              <a:rPr lang="en-US" sz="2400">
                <a:ea typeface="ＭＳ Ｐゴシック" charset="0"/>
                <a:cs typeface="ＭＳ Ｐゴシック" charset="0"/>
              </a:rPr>
              <a:t>Use principle of least privilege.</a:t>
            </a:r>
          </a:p>
          <a:p>
            <a:r>
              <a:rPr lang="en-US" sz="2400">
                <a:ea typeface="ＭＳ Ｐゴシック" charset="0"/>
                <a:cs typeface="ＭＳ Ｐゴシック" charset="0"/>
              </a:rPr>
              <a:t>Close unused ports.</a:t>
            </a:r>
          </a:p>
          <a:p>
            <a:r>
              <a:rPr lang="en-US" sz="2400">
                <a:ea typeface="ＭＳ Ｐゴシック" charset="0"/>
                <a:cs typeface="ＭＳ Ｐゴシック" charset="0"/>
              </a:rPr>
              <a:t>Disable nonessential services.</a:t>
            </a:r>
          </a:p>
          <a:p>
            <a:r>
              <a:rPr lang="en-US" sz="2400">
                <a:ea typeface="ＭＳ Ｐゴシック" charset="0"/>
                <a:cs typeface="ＭＳ Ｐゴシック" charset="0"/>
              </a:rPr>
              <a:t>Implement bandwidth limitation.</a:t>
            </a:r>
          </a:p>
          <a:p>
            <a:r>
              <a:rPr lang="en-US" sz="2400">
                <a:ea typeface="ＭＳ Ｐゴシック" charset="0"/>
                <a:cs typeface="ＭＳ Ｐゴシック" charset="0"/>
              </a:rPr>
              <a:t>Apply the latest patches and security fixes.</a:t>
            </a:r>
          </a:p>
          <a:p>
            <a:r>
              <a:rPr lang="en-US" sz="2400">
                <a:ea typeface="ＭＳ Ｐゴシック" charset="0"/>
                <a:cs typeface="ＭＳ Ｐゴシック" charset="0"/>
              </a:rPr>
              <a:t>Allow only necessary traffic.</a:t>
            </a:r>
          </a:p>
          <a:p>
            <a:r>
              <a:rPr lang="en-US" sz="2400">
                <a:ea typeface="ＭＳ Ｐゴシック" charset="0"/>
                <a:cs typeface="ＭＳ Ｐゴシック" charset="0"/>
              </a:rPr>
              <a:t>Egress filtering.</a:t>
            </a:r>
          </a:p>
          <a:p>
            <a:r>
              <a:rPr lang="en-US" sz="2400">
                <a:ea typeface="ＭＳ Ｐゴシック" charset="0"/>
                <a:cs typeface="ＭＳ Ｐゴシック" charset="0"/>
              </a:rPr>
              <a:t>Use IDS. </a:t>
            </a:r>
          </a:p>
        </p:txBody>
      </p:sp>
    </p:spTree>
    <p:extLst>
      <p:ext uri="{BB962C8B-B14F-4D97-AF65-F5344CB8AC3E}">
        <p14:creationId xmlns:p14="http://schemas.microsoft.com/office/powerpoint/2010/main" val="1955852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Data Exfiltration</a:t>
            </a:r>
          </a:p>
        </p:txBody>
      </p:sp>
      <p:sp>
        <p:nvSpPr>
          <p:cNvPr id="3" name="Subtitle 2"/>
          <p:cNvSpPr>
            <a:spLocks noGrp="1"/>
          </p:cNvSpPr>
          <p:nvPr>
            <p:ph type="subTitle" idx="1"/>
          </p:nvPr>
        </p:nvSpPr>
        <p:spPr>
          <a:xfrm>
            <a:off x="341842" y="1219200"/>
            <a:ext cx="8573558" cy="5029200"/>
          </a:xfrm>
        </p:spPr>
        <p:txBody>
          <a:bodyPr>
            <a:normAutofit/>
          </a:bodyPr>
          <a:lstStyle/>
          <a:p>
            <a:pPr algn="l"/>
            <a:r>
              <a:rPr lang="en-US" dirty="0"/>
              <a:t>Also known as data extrusion, it is the act of data leaving a network via means that it shouldn’t.  </a:t>
            </a:r>
          </a:p>
          <a:p>
            <a:pPr algn="l"/>
            <a:endParaRPr lang="en-US" dirty="0"/>
          </a:p>
          <a:p>
            <a:pPr algn="l"/>
            <a:r>
              <a:rPr lang="en-US" dirty="0"/>
              <a:t>Examples:</a:t>
            </a:r>
          </a:p>
          <a:p>
            <a:pPr algn="l"/>
            <a:endParaRPr lang="en-US" dirty="0"/>
          </a:p>
          <a:p>
            <a:pPr algn="l"/>
            <a:r>
              <a:rPr lang="en-US" dirty="0"/>
              <a:t>	ICMP Packets</a:t>
            </a:r>
          </a:p>
          <a:p>
            <a:pPr algn="l"/>
            <a:r>
              <a:rPr lang="en-US" dirty="0"/>
              <a:t>	DNS Packets</a:t>
            </a:r>
          </a:p>
          <a:p>
            <a:pPr algn="l"/>
            <a:r>
              <a:rPr lang="en-US" dirty="0"/>
              <a:t>	HTTP Packets</a:t>
            </a:r>
          </a:p>
          <a:p>
            <a:pPr algn="l"/>
            <a:r>
              <a:rPr lang="en-US" dirty="0"/>
              <a:t>	SSH Tunnel Packets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11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Data Exfiltration</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00200"/>
            <a:ext cx="5867400" cy="4863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0" y="1600200"/>
            <a:ext cx="1898918" cy="369332"/>
          </a:xfrm>
          <a:prstGeom prst="rect">
            <a:avLst/>
          </a:prstGeom>
          <a:noFill/>
        </p:spPr>
        <p:txBody>
          <a:bodyPr wrap="none" rtlCol="0">
            <a:spAutoFit/>
          </a:bodyPr>
          <a:lstStyle/>
          <a:p>
            <a:r>
              <a:rPr lang="en-US" dirty="0"/>
              <a:t>ICMP Exfiltration</a:t>
            </a:r>
          </a:p>
        </p:txBody>
      </p:sp>
    </p:spTree>
    <p:extLst>
      <p:ext uri="{BB962C8B-B14F-4D97-AF65-F5344CB8AC3E}">
        <p14:creationId xmlns:p14="http://schemas.microsoft.com/office/powerpoint/2010/main" val="1814942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Data Exfiltration</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62000" y="1600200"/>
            <a:ext cx="1813317" cy="369332"/>
          </a:xfrm>
          <a:prstGeom prst="rect">
            <a:avLst/>
          </a:prstGeom>
          <a:noFill/>
        </p:spPr>
        <p:txBody>
          <a:bodyPr wrap="none" rtlCol="0">
            <a:spAutoFit/>
          </a:bodyPr>
          <a:lstStyle/>
          <a:p>
            <a:r>
              <a:rPr lang="en-US" dirty="0"/>
              <a:t>DNS Exfiltration</a:t>
            </a:r>
          </a:p>
        </p:txBody>
      </p:sp>
      <p:pic>
        <p:nvPicPr>
          <p:cNvPr id="4" name="Picture 3">
            <a:extLst>
              <a:ext uri="{FF2B5EF4-FFF2-40B4-BE49-F238E27FC236}">
                <a16:creationId xmlns:a16="http://schemas.microsoft.com/office/drawing/2014/main" id="{B3352EB1-51E1-7D41-BD0A-062766F8F39F}"/>
              </a:ext>
            </a:extLst>
          </p:cNvPr>
          <p:cNvPicPr>
            <a:picLocks noChangeAspect="1"/>
          </p:cNvPicPr>
          <p:nvPr/>
        </p:nvPicPr>
        <p:blipFill>
          <a:blip r:embed="rId2"/>
          <a:stretch>
            <a:fillRect/>
          </a:stretch>
        </p:blipFill>
        <p:spPr>
          <a:xfrm>
            <a:off x="101307" y="2401614"/>
            <a:ext cx="8941385" cy="3745468"/>
          </a:xfrm>
          <a:prstGeom prst="rect">
            <a:avLst/>
          </a:prstGeom>
        </p:spPr>
      </p:pic>
    </p:spTree>
    <p:extLst>
      <p:ext uri="{BB962C8B-B14F-4D97-AF65-F5344CB8AC3E}">
        <p14:creationId xmlns:p14="http://schemas.microsoft.com/office/powerpoint/2010/main" val="1411791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Data Exfiltration</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62000" y="1600200"/>
            <a:ext cx="1924566" cy="369332"/>
          </a:xfrm>
          <a:prstGeom prst="rect">
            <a:avLst/>
          </a:prstGeom>
          <a:noFill/>
        </p:spPr>
        <p:txBody>
          <a:bodyPr wrap="none" rtlCol="0">
            <a:spAutoFit/>
          </a:bodyPr>
          <a:lstStyle/>
          <a:p>
            <a:r>
              <a:rPr lang="en-US" dirty="0"/>
              <a:t>HTTP Exfiltration</a:t>
            </a:r>
          </a:p>
        </p:txBody>
      </p:sp>
      <p:pic>
        <p:nvPicPr>
          <p:cNvPr id="6" name="Picture 5">
            <a:extLst>
              <a:ext uri="{FF2B5EF4-FFF2-40B4-BE49-F238E27FC236}">
                <a16:creationId xmlns:a16="http://schemas.microsoft.com/office/drawing/2014/main" id="{3BAF6F7F-8A3A-ED41-B294-F35573F2E919}"/>
              </a:ext>
            </a:extLst>
          </p:cNvPr>
          <p:cNvPicPr>
            <a:picLocks noChangeAspect="1"/>
          </p:cNvPicPr>
          <p:nvPr/>
        </p:nvPicPr>
        <p:blipFill>
          <a:blip r:embed="rId2"/>
          <a:stretch>
            <a:fillRect/>
          </a:stretch>
        </p:blipFill>
        <p:spPr>
          <a:xfrm>
            <a:off x="460375" y="2139611"/>
            <a:ext cx="5433295" cy="3023455"/>
          </a:xfrm>
          <a:prstGeom prst="rect">
            <a:avLst/>
          </a:prstGeom>
        </p:spPr>
      </p:pic>
      <p:pic>
        <p:nvPicPr>
          <p:cNvPr id="9" name="Picture 8">
            <a:extLst>
              <a:ext uri="{FF2B5EF4-FFF2-40B4-BE49-F238E27FC236}">
                <a16:creationId xmlns:a16="http://schemas.microsoft.com/office/drawing/2014/main" id="{FCEBE56C-F0AD-F549-BD37-1166C4F2352C}"/>
              </a:ext>
            </a:extLst>
          </p:cNvPr>
          <p:cNvPicPr>
            <a:picLocks noChangeAspect="1"/>
          </p:cNvPicPr>
          <p:nvPr/>
        </p:nvPicPr>
        <p:blipFill>
          <a:blip r:embed="rId3"/>
          <a:stretch>
            <a:fillRect/>
          </a:stretch>
        </p:blipFill>
        <p:spPr>
          <a:xfrm>
            <a:off x="3716558" y="4297474"/>
            <a:ext cx="5294989" cy="2374722"/>
          </a:xfrm>
          <a:prstGeom prst="rect">
            <a:avLst/>
          </a:prstGeom>
        </p:spPr>
      </p:pic>
    </p:spTree>
    <p:extLst>
      <p:ext uri="{BB962C8B-B14F-4D97-AF65-F5344CB8AC3E}">
        <p14:creationId xmlns:p14="http://schemas.microsoft.com/office/powerpoint/2010/main" val="3121169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Steganography</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460375" y="1371600"/>
            <a:ext cx="7312025" cy="4524315"/>
          </a:xfrm>
          <a:prstGeom prst="rect">
            <a:avLst/>
          </a:prstGeom>
          <a:noFill/>
        </p:spPr>
        <p:txBody>
          <a:bodyPr wrap="square" rtlCol="0">
            <a:spAutoFit/>
          </a:bodyPr>
          <a:lstStyle/>
          <a:p>
            <a:r>
              <a:rPr lang="en-US" dirty="0"/>
              <a:t>“The art and science of writing hidden messages in such a way that no one, apart from the sender and intended recipient, suspects the existence of the message, a form of security through obscurity” </a:t>
            </a:r>
          </a:p>
          <a:p>
            <a:r>
              <a:rPr lang="en-US" dirty="0"/>
              <a:t>~ Wikipedia</a:t>
            </a:r>
          </a:p>
          <a:p>
            <a:endParaRPr lang="en-US" dirty="0"/>
          </a:p>
          <a:p>
            <a:endParaRPr lang="en-US" dirty="0"/>
          </a:p>
          <a:p>
            <a:r>
              <a:rPr lang="en-US" dirty="0"/>
              <a:t>In digital steganography, electronic communications may include </a:t>
            </a:r>
            <a:r>
              <a:rPr lang="en-US" dirty="0" err="1"/>
              <a:t>steganographic</a:t>
            </a:r>
            <a:r>
              <a:rPr lang="en-US" dirty="0"/>
              <a:t> coding inside of a transport layer, such as a document file, image file, program or protocol. Media files are ideal for </a:t>
            </a:r>
            <a:r>
              <a:rPr lang="en-US" dirty="0" err="1"/>
              <a:t>steganographic</a:t>
            </a:r>
            <a:r>
              <a:rPr lang="en-US" dirty="0"/>
              <a:t> transmission because of their large size. </a:t>
            </a:r>
          </a:p>
          <a:p>
            <a:endParaRPr lang="en-US" dirty="0"/>
          </a:p>
          <a:p>
            <a:endParaRPr lang="en-US" dirty="0"/>
          </a:p>
          <a:p>
            <a:r>
              <a:rPr lang="en-US" dirty="0"/>
              <a:t>As a simple example, a sender might start with an innocuous image file and adjust the color of every 100th </a:t>
            </a:r>
            <a:r>
              <a:rPr lang="en-US" dirty="0">
                <a:hlinkClick r:id="rId2" tooltip="Pixel"/>
              </a:rPr>
              <a:t>pixel</a:t>
            </a:r>
            <a:r>
              <a:rPr lang="en-US" dirty="0"/>
              <a:t> to correspond to a letter in the alphabet, a change so subtle that someone not specifically looking for it is unlikely to notice it.</a:t>
            </a:r>
          </a:p>
        </p:txBody>
      </p:sp>
    </p:spTree>
    <p:extLst>
      <p:ext uri="{BB962C8B-B14F-4D97-AF65-F5344CB8AC3E}">
        <p14:creationId xmlns:p14="http://schemas.microsoft.com/office/powerpoint/2010/main" val="1864537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Steganography</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536575" y="1371600"/>
            <a:ext cx="7312025" cy="369332"/>
          </a:xfrm>
          <a:prstGeom prst="rect">
            <a:avLst/>
          </a:prstGeom>
          <a:noFill/>
        </p:spPr>
        <p:txBody>
          <a:bodyPr wrap="square" rtlCol="0">
            <a:spAutoFit/>
          </a:bodyPr>
          <a:lstStyle/>
          <a:p>
            <a:r>
              <a:rPr lang="en-US" dirty="0"/>
              <a:t>Original Image				Hidden Image</a:t>
            </a:r>
          </a:p>
        </p:txBody>
      </p:sp>
      <p:pic>
        <p:nvPicPr>
          <p:cNvPr id="20482" name="Picture 2" descr="File:StenographyOrig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3200400" cy="3200400"/>
          </a:xfrm>
          <a:prstGeom prst="rect">
            <a:avLst/>
          </a:prstGeom>
          <a:noFill/>
          <a:extLst>
            <a:ext uri="{909E8E84-426E-40dd-AFC4-6F175D3DCCD1}">
              <a14:hiddenFill xmlns="" xmlns:a14="http://schemas.microsoft.com/office/drawing/2010/main">
                <a:solidFill>
                  <a:srgbClr val="FFFFFF"/>
                </a:solidFill>
              </a14:hiddenFill>
            </a:ext>
          </a:extLst>
        </p:spPr>
      </p:pic>
      <p:pic>
        <p:nvPicPr>
          <p:cNvPr id="20484" name="Picture 4" descr="File:StenographyRecov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514600"/>
            <a:ext cx="2971800" cy="29718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ight Arrow 4"/>
          <p:cNvSpPr/>
          <p:nvPr/>
        </p:nvSpPr>
        <p:spPr>
          <a:xfrm>
            <a:off x="4114800" y="3352800"/>
            <a:ext cx="7620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8654" y="5637873"/>
            <a:ext cx="8514292" cy="923330"/>
          </a:xfrm>
          <a:prstGeom prst="rect">
            <a:avLst/>
          </a:prstGeom>
        </p:spPr>
        <p:txBody>
          <a:bodyPr wrap="square">
            <a:spAutoFit/>
          </a:bodyPr>
          <a:lstStyle/>
          <a:p>
            <a:pPr algn="ctr"/>
            <a:r>
              <a:rPr lang="en-US" dirty="0"/>
              <a:t>The hidden image is revealed by removing all but the two least significant bits of each color component and a subsequent normalization. </a:t>
            </a:r>
          </a:p>
          <a:p>
            <a:endParaRPr lang="en-US" dirty="0"/>
          </a:p>
        </p:txBody>
      </p:sp>
    </p:spTree>
    <p:extLst>
      <p:ext uri="{BB962C8B-B14F-4D97-AF65-F5344CB8AC3E}">
        <p14:creationId xmlns:p14="http://schemas.microsoft.com/office/powerpoint/2010/main" val="307911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Maintain Access/gain foothold</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76200" y="1600200"/>
            <a:ext cx="8946092" cy="3970318"/>
          </a:xfrm>
          <a:prstGeom prst="rect">
            <a:avLst/>
          </a:prstGeom>
        </p:spPr>
        <p:txBody>
          <a:bodyPr wrap="square">
            <a:spAutoFit/>
          </a:bodyPr>
          <a:lstStyle/>
          <a:p>
            <a:endParaRPr lang="en-US" dirty="0"/>
          </a:p>
          <a:p>
            <a:r>
              <a:rPr lang="en-US" dirty="0"/>
              <a:t>Now that we’ve gained access to a system….</a:t>
            </a:r>
          </a:p>
          <a:p>
            <a:endParaRPr lang="en-US" dirty="0"/>
          </a:p>
          <a:p>
            <a:r>
              <a:rPr lang="en-US" dirty="0"/>
              <a:t>	- Create a form of legitimate access</a:t>
            </a:r>
          </a:p>
          <a:p>
            <a:r>
              <a:rPr lang="en-US" dirty="0"/>
              <a:t>		</a:t>
            </a:r>
          </a:p>
          <a:p>
            <a:r>
              <a:rPr lang="en-US" dirty="0"/>
              <a:t>	- Monitor activity for signs of investigation</a:t>
            </a:r>
          </a:p>
          <a:p>
            <a:endParaRPr lang="en-US" dirty="0"/>
          </a:p>
          <a:p>
            <a:r>
              <a:rPr lang="en-US" dirty="0"/>
              <a:t>	- Change network behavior to affect other users/systems</a:t>
            </a:r>
          </a:p>
          <a:p>
            <a:endParaRPr lang="en-US" dirty="0"/>
          </a:p>
          <a:p>
            <a:r>
              <a:rPr lang="en-US" dirty="0"/>
              <a:t>	- Create a scheduled event to send data to us periodically</a:t>
            </a:r>
          </a:p>
          <a:p>
            <a:endParaRPr lang="en-US" dirty="0"/>
          </a:p>
          <a:p>
            <a:r>
              <a:rPr lang="en-US" dirty="0"/>
              <a:t>	- Create a service/process that allows for access beyond throwing an exploit</a:t>
            </a:r>
          </a:p>
          <a:p>
            <a:endParaRPr lang="en-US" dirty="0"/>
          </a:p>
          <a:p>
            <a:endParaRPr lang="en-US" dirty="0"/>
          </a:p>
        </p:txBody>
      </p:sp>
    </p:spTree>
    <p:extLst>
      <p:ext uri="{BB962C8B-B14F-4D97-AF65-F5344CB8AC3E}">
        <p14:creationId xmlns:p14="http://schemas.microsoft.com/office/powerpoint/2010/main" val="3811879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Steganography</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0" name="Picture 2" descr="http://www.garykessler.net/library/images/stego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600200"/>
            <a:ext cx="8123126" cy="4638675"/>
          </a:xfrm>
          <a:prstGeom prst="rect">
            <a:avLst/>
          </a:prstGeom>
          <a:noFill/>
          <a:extLst>
            <a:ext uri="{909E8E84-426E-40dd-AFC4-6F175D3DCCD1}">
              <a14:hiddenFill xmlns="" xmlns:a14="http://schemas.microsoft.com/office/drawing/2010/main">
                <a:solidFill>
                  <a:srgbClr val="FFFFFF"/>
                </a:solidFill>
              </a14:hiddenFill>
            </a:ext>
          </a:extLst>
        </p:spPr>
      </p:pic>
      <p:pic>
        <p:nvPicPr>
          <p:cNvPr id="22532" name="Picture 4" descr="http://www.garykessler.net/library/images/stego0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19199"/>
            <a:ext cx="6839202" cy="5400676"/>
          </a:xfrm>
          <a:prstGeom prst="rect">
            <a:avLst/>
          </a:prstGeom>
          <a:noFill/>
          <a:extLst>
            <a:ext uri="{909E8E84-426E-40dd-AFC4-6F175D3DCCD1}">
              <a14:hiddenFill xmlns="" xmlns:a14="http://schemas.microsoft.com/office/drawing/2010/main">
                <a:solidFill>
                  <a:srgbClr val="FFFFFF"/>
                </a:solidFill>
              </a14:hiddenFill>
            </a:ext>
          </a:extLst>
        </p:spPr>
      </p:pic>
      <p:pic>
        <p:nvPicPr>
          <p:cNvPr id="22534" name="Picture 6" descr="http://www.garykessler.net/library/images/stego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219200"/>
            <a:ext cx="4509902" cy="53435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5769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2"/>
                                        </p:tgtEl>
                                        <p:attrNameLst>
                                          <p:attrName>style.visibility</p:attrName>
                                        </p:attrNameLst>
                                      </p:cBhvr>
                                      <p:to>
                                        <p:strVal val="visible"/>
                                      </p:to>
                                    </p:set>
                                    <p:animEffect transition="in" filter="fade">
                                      <p:cBhvr>
                                        <p:cTn id="11" dur="500"/>
                                        <p:tgtEl>
                                          <p:spTgt spid="2253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2534"/>
                                        </p:tgtEl>
                                        <p:attrNameLst>
                                          <p:attrName>style.visibility</p:attrName>
                                        </p:attrNameLst>
                                      </p:cBhvr>
                                      <p:to>
                                        <p:strVal val="visible"/>
                                      </p:to>
                                    </p:set>
                                    <p:animEffect transition="in" filter="fade">
                                      <p:cBhvr>
                                        <p:cTn id="16" dur="1000"/>
                                        <p:tgtEl>
                                          <p:spTgt spid="22534"/>
                                        </p:tgtEl>
                                      </p:cBhvr>
                                    </p:animEffect>
                                    <p:anim calcmode="lin" valueType="num">
                                      <p:cBhvr>
                                        <p:cTn id="17" dur="1000" fill="hold"/>
                                        <p:tgtEl>
                                          <p:spTgt spid="22534"/>
                                        </p:tgtEl>
                                        <p:attrNameLst>
                                          <p:attrName>ppt_x</p:attrName>
                                        </p:attrNameLst>
                                      </p:cBhvr>
                                      <p:tavLst>
                                        <p:tav tm="0">
                                          <p:val>
                                            <p:strVal val="#ppt_x"/>
                                          </p:val>
                                        </p:tav>
                                        <p:tav tm="100000">
                                          <p:val>
                                            <p:strVal val="#ppt_x"/>
                                          </p:val>
                                        </p:tav>
                                      </p:tavLst>
                                    </p:anim>
                                    <p:anim calcmode="lin" valueType="num">
                                      <p:cBhvr>
                                        <p:cTn id="18" dur="1000" fill="hold"/>
                                        <p:tgtEl>
                                          <p:spTgt spid="225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Alternate Data Streams (ADS)</a:t>
            </a:r>
          </a:p>
        </p:txBody>
      </p:sp>
      <p:sp>
        <p:nvSpPr>
          <p:cNvPr id="3" name="Subtitle 2"/>
          <p:cNvSpPr>
            <a:spLocks noGrp="1"/>
          </p:cNvSpPr>
          <p:nvPr>
            <p:ph type="subTitle" idx="1"/>
          </p:nvPr>
        </p:nvSpPr>
        <p:spPr>
          <a:xfrm>
            <a:off x="341842" y="1219200"/>
            <a:ext cx="8573558"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460375" y="1371600"/>
            <a:ext cx="7312025" cy="2308324"/>
          </a:xfrm>
          <a:prstGeom prst="rect">
            <a:avLst/>
          </a:prstGeom>
          <a:noFill/>
        </p:spPr>
        <p:txBody>
          <a:bodyPr wrap="square" rtlCol="0">
            <a:spAutoFit/>
          </a:bodyPr>
          <a:lstStyle/>
          <a:p>
            <a:r>
              <a:rPr lang="en-US" dirty="0"/>
              <a:t>Feature of Windows New Technology File System (NTFS) that contains metadata for locating a specific file by author or title. ADS is supported by all versions of Windows beginning with Windows NT through the current version.</a:t>
            </a:r>
          </a:p>
          <a:p>
            <a:endParaRPr lang="en-US" dirty="0"/>
          </a:p>
          <a:p>
            <a:r>
              <a:rPr lang="en-US" dirty="0"/>
              <a:t>As a hacker, ADS can be used to “hide” documents within files that can then be transferred and may be overlooked by a system admin or investigator.</a:t>
            </a:r>
          </a:p>
        </p:txBody>
      </p:sp>
      <p:pic>
        <p:nvPicPr>
          <p:cNvPr id="5" name="Picture 4">
            <a:extLst>
              <a:ext uri="{FF2B5EF4-FFF2-40B4-BE49-F238E27FC236}">
                <a16:creationId xmlns:a16="http://schemas.microsoft.com/office/drawing/2014/main" id="{F35EDC5B-5DBD-3542-A6A1-C657ECC7B2B4}"/>
              </a:ext>
            </a:extLst>
          </p:cNvPr>
          <p:cNvPicPr>
            <a:picLocks noChangeAspect="1"/>
          </p:cNvPicPr>
          <p:nvPr/>
        </p:nvPicPr>
        <p:blipFill>
          <a:blip r:embed="rId2"/>
          <a:stretch>
            <a:fillRect/>
          </a:stretch>
        </p:blipFill>
        <p:spPr>
          <a:xfrm>
            <a:off x="543439" y="4957618"/>
            <a:ext cx="3879426" cy="1716680"/>
          </a:xfrm>
          <a:prstGeom prst="rect">
            <a:avLst/>
          </a:prstGeom>
        </p:spPr>
      </p:pic>
      <p:pic>
        <p:nvPicPr>
          <p:cNvPr id="6" name="Picture 5">
            <a:extLst>
              <a:ext uri="{FF2B5EF4-FFF2-40B4-BE49-F238E27FC236}">
                <a16:creationId xmlns:a16="http://schemas.microsoft.com/office/drawing/2014/main" id="{1E8612BC-3235-D94D-8E9D-5C2ECEC765C5}"/>
              </a:ext>
            </a:extLst>
          </p:cNvPr>
          <p:cNvPicPr>
            <a:picLocks noChangeAspect="1"/>
          </p:cNvPicPr>
          <p:nvPr/>
        </p:nvPicPr>
        <p:blipFill>
          <a:blip r:embed="rId3"/>
          <a:stretch>
            <a:fillRect/>
          </a:stretch>
        </p:blipFill>
        <p:spPr>
          <a:xfrm>
            <a:off x="540325" y="3769075"/>
            <a:ext cx="4076700" cy="825500"/>
          </a:xfrm>
          <a:prstGeom prst="rect">
            <a:avLst/>
          </a:prstGeom>
        </p:spPr>
      </p:pic>
      <p:pic>
        <p:nvPicPr>
          <p:cNvPr id="9" name="Picture 8">
            <a:extLst>
              <a:ext uri="{FF2B5EF4-FFF2-40B4-BE49-F238E27FC236}">
                <a16:creationId xmlns:a16="http://schemas.microsoft.com/office/drawing/2014/main" id="{B7D54697-CA6A-FA46-8646-BC3D8EF0BC96}"/>
              </a:ext>
            </a:extLst>
          </p:cNvPr>
          <p:cNvPicPr>
            <a:picLocks noChangeAspect="1"/>
          </p:cNvPicPr>
          <p:nvPr/>
        </p:nvPicPr>
        <p:blipFill>
          <a:blip r:embed="rId4"/>
          <a:stretch>
            <a:fillRect/>
          </a:stretch>
        </p:blipFill>
        <p:spPr>
          <a:xfrm>
            <a:off x="4897348" y="3769075"/>
            <a:ext cx="4038600" cy="1790700"/>
          </a:xfrm>
          <a:prstGeom prst="rect">
            <a:avLst/>
          </a:prstGeom>
        </p:spPr>
      </p:pic>
    </p:spTree>
    <p:extLst>
      <p:ext uri="{BB962C8B-B14F-4D97-AF65-F5344CB8AC3E}">
        <p14:creationId xmlns:p14="http://schemas.microsoft.com/office/powerpoint/2010/main" val="4220568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573558" cy="5029200"/>
          </a:xfrm>
        </p:spPr>
        <p:txBody>
          <a:bodyPr>
            <a:normAutofit/>
          </a:bodyPr>
          <a:lstStyle/>
          <a:p>
            <a:pPr algn="l"/>
            <a:r>
              <a:rPr lang="en-US" dirty="0"/>
              <a:t>Attacker Perspective</a:t>
            </a:r>
          </a:p>
          <a:p>
            <a:pPr algn="l"/>
            <a:r>
              <a:rPr lang="en-US" dirty="0"/>
              <a:t>	1. Sniff network traffic to learn additional information on target</a:t>
            </a:r>
          </a:p>
          <a:p>
            <a:pPr algn="l"/>
            <a:r>
              <a:rPr lang="en-US" dirty="0"/>
              <a:t>	2.  Install rogue wireless access points to deceive wireless clients 	to connect to your network instead of the legitimate resources</a:t>
            </a:r>
          </a:p>
          <a:p>
            <a:pPr algn="l"/>
            <a:r>
              <a:rPr lang="en-US" dirty="0"/>
              <a:t>	3.  Poison the ARP/DNS cache to perform a </a:t>
            </a:r>
            <a:r>
              <a:rPr lang="en-US" dirty="0" err="1"/>
              <a:t>MitM</a:t>
            </a:r>
            <a:r>
              <a:rPr lang="en-US" dirty="0"/>
              <a:t> attack</a:t>
            </a:r>
          </a:p>
          <a:p>
            <a:pPr algn="l"/>
            <a:r>
              <a:rPr lang="en-US" dirty="0"/>
              <a:t>	4.  Impersonate the target’s web proxy or mail relay server to get 	more information and/or redirect/modify legitimate traffic</a:t>
            </a:r>
          </a:p>
          <a:p>
            <a:pPr algn="l"/>
            <a:r>
              <a:rPr lang="en-US" dirty="0"/>
              <a:t>	5. Steal any data that is useful via a covert channel such as DNS 	packets, or hide within a media file</a:t>
            </a:r>
          </a:p>
          <a:p>
            <a:pPr algn="l"/>
            <a:endParaRPr lang="en-US" dirty="0"/>
          </a:p>
          <a:p>
            <a:pPr algn="l"/>
            <a:endParaRPr lang="en-US" dirty="0"/>
          </a:p>
          <a:p>
            <a:pPr algn="ctr"/>
            <a:r>
              <a:rPr lang="en-US" dirty="0">
                <a:solidFill>
                  <a:srgbClr val="FF0000"/>
                </a:solidFill>
              </a:rPr>
              <a:t>…LEARN… +  ATTACK!!!!!!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66117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95400"/>
            <a:ext cx="8573558" cy="5029200"/>
          </a:xfrm>
        </p:spPr>
        <p:txBody>
          <a:bodyPr>
            <a:normAutofit/>
          </a:bodyPr>
          <a:lstStyle/>
          <a:p>
            <a:pPr algn="l"/>
            <a:r>
              <a:rPr lang="en-US" dirty="0"/>
              <a:t>Defender Perspective</a:t>
            </a:r>
          </a:p>
          <a:p>
            <a:pPr algn="l"/>
            <a:r>
              <a:rPr lang="en-US" dirty="0"/>
              <a:t>	1. Sniff network activity in order to look for anomalous activity</a:t>
            </a:r>
          </a:p>
          <a:p>
            <a:pPr algn="l"/>
            <a:r>
              <a:rPr lang="en-US" dirty="0"/>
              <a:t>	2. Monitor wireless infrastructure to keep any eye out for rogue 	devices</a:t>
            </a:r>
          </a:p>
          <a:p>
            <a:pPr algn="l"/>
            <a:r>
              <a:rPr lang="en-US" dirty="0"/>
              <a:t>	3. Implement enterprise SSL on key systems in order to ensure 	network connections occur with only “known” systems</a:t>
            </a:r>
          </a:p>
          <a:p>
            <a:pPr algn="l"/>
            <a:r>
              <a:rPr lang="en-US" dirty="0"/>
              <a:t>	4. Monitor network packets for abnormal sizes</a:t>
            </a:r>
          </a:p>
          <a:p>
            <a:pPr algn="l"/>
            <a:r>
              <a:rPr lang="en-US" dirty="0"/>
              <a:t>	5.  Look for “larger than normal” files on the network that may be 	suspect</a:t>
            </a:r>
          </a:p>
          <a:p>
            <a:pPr algn="l"/>
            <a:r>
              <a:rPr lang="en-US" dirty="0"/>
              <a:t>	</a:t>
            </a:r>
          </a:p>
          <a:p>
            <a:pPr algn="ctr"/>
            <a:r>
              <a:rPr lang="en-US" dirty="0"/>
              <a:t>…VERIFY… + MONITOR</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8411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Investigator Perspective</a:t>
            </a:r>
          </a:p>
          <a:p>
            <a:pPr algn="l"/>
            <a:r>
              <a:rPr lang="en-US" dirty="0"/>
              <a:t>	1. Perform network forensics with sniffing/packet analysis tools</a:t>
            </a:r>
          </a:p>
          <a:p>
            <a:pPr algn="l"/>
            <a:r>
              <a:rPr lang="en-US" dirty="0"/>
              <a:t>	2. Compare MAC addresses of “known good” devices with 	those found during an incident</a:t>
            </a:r>
          </a:p>
          <a:p>
            <a:pPr algn="l"/>
            <a:r>
              <a:rPr lang="en-US" dirty="0"/>
              <a:t>	3. Compare network traffic/logs of suspect systems against a 	baseline of “regular” activity</a:t>
            </a:r>
          </a:p>
          <a:p>
            <a:pPr algn="l"/>
            <a:r>
              <a:rPr lang="en-US" dirty="0"/>
              <a:t>	4. Compare packet sizes of “normal” traffic types against those 	found during an incident</a:t>
            </a:r>
          </a:p>
          <a:p>
            <a:pPr algn="l"/>
            <a:r>
              <a:rPr lang="en-US" dirty="0"/>
              <a:t>	5.  Run suspect files against Steganography tools</a:t>
            </a:r>
          </a:p>
          <a:p>
            <a:pPr algn="l"/>
            <a:endParaRPr lang="en-US" dirty="0"/>
          </a:p>
          <a:p>
            <a:pPr algn="l"/>
            <a:r>
              <a:rPr lang="en-US" dirty="0"/>
              <a:t>	</a:t>
            </a:r>
          </a:p>
          <a:p>
            <a:pPr algn="ctr"/>
            <a:r>
              <a:rPr lang="en-US" dirty="0"/>
              <a:t>…COMPARE…</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4255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Summary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
        <p:nvSpPr>
          <p:cNvPr id="4" name="Rectangle 3"/>
          <p:cNvSpPr/>
          <p:nvPr/>
        </p:nvSpPr>
        <p:spPr>
          <a:xfrm>
            <a:off x="352426" y="142092"/>
            <a:ext cx="6854825" cy="6740307"/>
          </a:xfrm>
          <a:prstGeom prst="rect">
            <a:avLst/>
          </a:prstGeom>
        </p:spPr>
        <p:txBody>
          <a:bodyPr wrap="square">
            <a:spAutoFit/>
          </a:bodyPr>
          <a:lstStyle/>
          <a:p>
            <a:endParaRPr lang="en-US" dirty="0"/>
          </a:p>
          <a:p>
            <a:r>
              <a:rPr lang="en-US" dirty="0"/>
              <a:t>Passwords</a:t>
            </a:r>
          </a:p>
          <a:p>
            <a:r>
              <a:rPr lang="en-US" dirty="0"/>
              <a:t>	Components</a:t>
            </a:r>
          </a:p>
          <a:p>
            <a:r>
              <a:rPr lang="en-US" dirty="0"/>
              <a:t>Password Cracking</a:t>
            </a:r>
          </a:p>
          <a:p>
            <a:r>
              <a:rPr lang="en-US" dirty="0"/>
              <a:t>	</a:t>
            </a:r>
            <a:r>
              <a:rPr lang="en-US" dirty="0" err="1"/>
              <a:t>Bruteforce</a:t>
            </a:r>
            <a:endParaRPr lang="en-US" dirty="0"/>
          </a:p>
          <a:p>
            <a:r>
              <a:rPr lang="en-US" dirty="0"/>
              <a:t>	Dictionary</a:t>
            </a:r>
          </a:p>
          <a:p>
            <a:r>
              <a:rPr lang="en-US" dirty="0"/>
              <a:t>	Rainbow Tables</a:t>
            </a:r>
          </a:p>
          <a:p>
            <a:endParaRPr lang="en-US" dirty="0"/>
          </a:p>
          <a:p>
            <a:r>
              <a:rPr lang="en-US" dirty="0"/>
              <a:t>Network Domination</a:t>
            </a:r>
          </a:p>
          <a:p>
            <a:r>
              <a:rPr lang="en-US" dirty="0"/>
              <a:t>	Explain Sniffing (Active/Passive)</a:t>
            </a:r>
          </a:p>
          <a:p>
            <a:r>
              <a:rPr lang="en-US" dirty="0"/>
              <a:t>	DNS/ARP Poisoning</a:t>
            </a:r>
          </a:p>
          <a:p>
            <a:r>
              <a:rPr lang="en-US" dirty="0"/>
              <a:t>	Mac </a:t>
            </a:r>
            <a:r>
              <a:rPr lang="en-US" dirty="0" err="1"/>
              <a:t>Floding</a:t>
            </a:r>
            <a:endParaRPr lang="en-US" dirty="0"/>
          </a:p>
          <a:p>
            <a:r>
              <a:rPr lang="en-US" dirty="0"/>
              <a:t>	</a:t>
            </a:r>
            <a:r>
              <a:rPr lang="en-US" dirty="0" err="1"/>
              <a:t>MitM</a:t>
            </a:r>
            <a:endParaRPr lang="en-US" dirty="0"/>
          </a:p>
          <a:p>
            <a:r>
              <a:rPr lang="en-US" dirty="0"/>
              <a:t>	Session Hijacking</a:t>
            </a:r>
          </a:p>
          <a:p>
            <a:r>
              <a:rPr lang="en-US" dirty="0"/>
              <a:t>	</a:t>
            </a:r>
            <a:r>
              <a:rPr lang="en-US" dirty="0" err="1"/>
              <a:t>DoS</a:t>
            </a:r>
            <a:r>
              <a:rPr lang="en-US" dirty="0"/>
              <a:t>, DDoS, Botnets</a:t>
            </a:r>
          </a:p>
          <a:p>
            <a:endParaRPr lang="en-US" dirty="0"/>
          </a:p>
          <a:p>
            <a:r>
              <a:rPr lang="en-US" dirty="0"/>
              <a:t>Data Exfiltration</a:t>
            </a:r>
          </a:p>
          <a:p>
            <a:r>
              <a:rPr lang="en-US" dirty="0"/>
              <a:t>	ICMP</a:t>
            </a:r>
          </a:p>
          <a:p>
            <a:r>
              <a:rPr lang="en-US" dirty="0"/>
              <a:t>	DNS</a:t>
            </a:r>
          </a:p>
          <a:p>
            <a:r>
              <a:rPr lang="en-US" dirty="0"/>
              <a:t>	Other</a:t>
            </a:r>
          </a:p>
          <a:p>
            <a:r>
              <a:rPr lang="en-US" dirty="0"/>
              <a:t>	Steganography</a:t>
            </a:r>
          </a:p>
          <a:p>
            <a:endParaRPr lang="en-US" dirty="0"/>
          </a:p>
          <a:p>
            <a:r>
              <a:rPr lang="en-US" dirty="0"/>
              <a:t>Countermeasures</a:t>
            </a:r>
          </a:p>
          <a:p>
            <a:r>
              <a:rPr lang="en-US" dirty="0"/>
              <a:t>	</a:t>
            </a:r>
          </a:p>
        </p:txBody>
      </p:sp>
    </p:spTree>
    <p:extLst>
      <p:ext uri="{BB962C8B-B14F-4D97-AF65-F5344CB8AC3E}">
        <p14:creationId xmlns:p14="http://schemas.microsoft.com/office/powerpoint/2010/main" val="1579694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Lab</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Tree>
    <p:extLst>
      <p:ext uri="{BB962C8B-B14F-4D97-AF65-F5344CB8AC3E}">
        <p14:creationId xmlns:p14="http://schemas.microsoft.com/office/powerpoint/2010/main" val="395497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Legitimate Access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76200" y="1600200"/>
            <a:ext cx="8946092" cy="3139321"/>
          </a:xfrm>
          <a:prstGeom prst="rect">
            <a:avLst/>
          </a:prstGeom>
        </p:spPr>
        <p:txBody>
          <a:bodyPr wrap="square">
            <a:spAutoFit/>
          </a:bodyPr>
          <a:lstStyle/>
          <a:p>
            <a:endParaRPr lang="en-US" dirty="0"/>
          </a:p>
          <a:p>
            <a:endParaRPr lang="en-US" dirty="0"/>
          </a:p>
          <a:p>
            <a:r>
              <a:rPr lang="en-US" dirty="0"/>
              <a:t>User account/password</a:t>
            </a:r>
          </a:p>
          <a:p>
            <a:r>
              <a:rPr lang="en-US" dirty="0"/>
              <a:t>that you know</a:t>
            </a:r>
          </a:p>
          <a:p>
            <a:endParaRPr lang="en-US" dirty="0"/>
          </a:p>
          <a:p>
            <a:endParaRPr lang="en-US" dirty="0"/>
          </a:p>
          <a:p>
            <a:r>
              <a:rPr lang="en-US" dirty="0"/>
              <a:t>Usually named to match</a:t>
            </a:r>
          </a:p>
          <a:p>
            <a:r>
              <a:rPr lang="en-US" dirty="0"/>
              <a:t>other employee accounts</a:t>
            </a:r>
          </a:p>
          <a:p>
            <a:r>
              <a:rPr lang="en-US" dirty="0"/>
              <a:t>or service accounts</a:t>
            </a:r>
          </a:p>
          <a:p>
            <a:endParaRPr lang="en-US" dirty="0"/>
          </a:p>
          <a:p>
            <a:r>
              <a:rPr lang="en-US" dirty="0"/>
              <a:t>	</a:t>
            </a:r>
          </a:p>
        </p:txBody>
      </p:sp>
      <p:pic>
        <p:nvPicPr>
          <p:cNvPr id="1026" name="Picture 2" descr="http://mixeduperic.com/sites/default/files/ubuntu/adduser/passwd-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00200"/>
            <a:ext cx="5884014" cy="44291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3135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Beyond heap/buffer exploits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838199"/>
            <a:ext cx="8683625" cy="5355312"/>
          </a:xfrm>
          <a:prstGeom prst="rect">
            <a:avLst/>
          </a:prstGeom>
        </p:spPr>
        <p:txBody>
          <a:bodyPr wrap="square">
            <a:spAutoFit/>
          </a:bodyPr>
          <a:lstStyle/>
          <a:p>
            <a:endParaRPr lang="en-US" dirty="0"/>
          </a:p>
          <a:p>
            <a:endParaRPr lang="en-US" dirty="0"/>
          </a:p>
          <a:p>
            <a:endParaRPr lang="en-US" dirty="0"/>
          </a:p>
          <a:p>
            <a:r>
              <a:rPr lang="en-US" dirty="0"/>
              <a:t>Most Heap/Buffer overflow exploits are patchable</a:t>
            </a:r>
          </a:p>
          <a:p>
            <a:r>
              <a:rPr lang="en-US" dirty="0"/>
              <a:t>	Systems Administrator just needs to apply the patch, or vendor fix</a:t>
            </a:r>
          </a:p>
          <a:p>
            <a:r>
              <a:rPr lang="en-US" dirty="0"/>
              <a:t>	Network Administrator just needs to apply ACLs or firewall rules to block 	  access to suspect resource/port</a:t>
            </a:r>
          </a:p>
          <a:p>
            <a:r>
              <a:rPr lang="en-US" dirty="0"/>
              <a:t>	</a:t>
            </a:r>
          </a:p>
          <a:p>
            <a:r>
              <a:rPr lang="en-US" dirty="0"/>
              <a:t>Password Cracking</a:t>
            </a:r>
          </a:p>
          <a:p>
            <a:r>
              <a:rPr lang="en-US" dirty="0"/>
              <a:t>	Once you get a copy of the password files, it’s just a matter of time</a:t>
            </a:r>
          </a:p>
          <a:p>
            <a:r>
              <a:rPr lang="en-US" dirty="0"/>
              <a:t>		Windows – SAM database</a:t>
            </a:r>
          </a:p>
          <a:p>
            <a:r>
              <a:rPr lang="en-US" dirty="0"/>
              <a:t>		Linux/Unix - /</a:t>
            </a:r>
            <a:r>
              <a:rPr lang="en-US" dirty="0" err="1"/>
              <a:t>etc</a:t>
            </a:r>
            <a:r>
              <a:rPr lang="en-US" dirty="0"/>
              <a:t>/password and /</a:t>
            </a:r>
            <a:r>
              <a:rPr lang="en-US" dirty="0" err="1"/>
              <a:t>etc</a:t>
            </a:r>
            <a:r>
              <a:rPr lang="en-US" dirty="0"/>
              <a:t>/shadow files</a:t>
            </a:r>
          </a:p>
          <a:p>
            <a:r>
              <a:rPr lang="en-US" dirty="0"/>
              <a:t>	Mitigation relies on users actually implementing strong passwords or 	passphrases</a:t>
            </a:r>
          </a:p>
          <a:p>
            <a:r>
              <a:rPr lang="en-US" dirty="0"/>
              <a:t>		Password policies just delay the cracking</a:t>
            </a:r>
          </a:p>
          <a:p>
            <a:r>
              <a:rPr lang="en-US" dirty="0"/>
              <a:t>	</a:t>
            </a:r>
          </a:p>
          <a:p>
            <a:r>
              <a:rPr lang="en-US" dirty="0"/>
              <a:t>Password </a:t>
            </a:r>
            <a:r>
              <a:rPr lang="en-US" dirty="0" err="1"/>
              <a:t>Bruteforcing</a:t>
            </a:r>
            <a:endParaRPr lang="en-US" dirty="0"/>
          </a:p>
          <a:p>
            <a:r>
              <a:rPr lang="en-US" dirty="0"/>
              <a:t>	Very time consuming as long as strong passwords are in place</a:t>
            </a:r>
          </a:p>
          <a:p>
            <a:r>
              <a:rPr lang="en-US" dirty="0"/>
              <a:t>	Very noisy if Systems Administrator turns on logging and alerting</a:t>
            </a:r>
          </a:p>
        </p:txBody>
      </p:sp>
    </p:spTree>
    <p:extLst>
      <p:ext uri="{BB962C8B-B14F-4D97-AF65-F5344CB8AC3E}">
        <p14:creationId xmlns:p14="http://schemas.microsoft.com/office/powerpoint/2010/main" val="2996535171"/>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28900</TotalTime>
  <Words>4109</Words>
  <Application>Microsoft Office PowerPoint</Application>
  <PresentationFormat>On-screen Show (4:3)</PresentationFormat>
  <Paragraphs>740</Paragraphs>
  <Slides>76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ＭＳ Ｐゴシック</vt:lpstr>
      <vt:lpstr>Arial</vt:lpstr>
      <vt:lpstr>Calibri</vt:lpstr>
      <vt:lpstr>Franklin Gothic Book</vt:lpstr>
      <vt:lpstr>Wingdings</vt:lpstr>
      <vt:lpstr>Wingdings 2</vt:lpstr>
      <vt:lpstr>Technic</vt:lpstr>
      <vt:lpstr>CYBR644 – Cyber Practitioner Lab</vt:lpstr>
      <vt:lpstr>Overview of the course</vt:lpstr>
      <vt:lpstr>MIDTERM</vt:lpstr>
      <vt:lpstr>Project 2 </vt:lpstr>
      <vt:lpstr>Where are we?</vt:lpstr>
      <vt:lpstr>Take A Step Back…</vt:lpstr>
      <vt:lpstr>Maintain Access/gain foothold</vt:lpstr>
      <vt:lpstr>Legitimate Access</vt:lpstr>
      <vt:lpstr>Beyond heap/buffer exploits</vt:lpstr>
      <vt:lpstr>Passwords</vt:lpstr>
      <vt:lpstr>Do’s and Don’ts of passwords</vt:lpstr>
      <vt:lpstr>Do’s and Don’ts of passwords</vt:lpstr>
      <vt:lpstr>Password Strength</vt:lpstr>
      <vt:lpstr>Password Strength</vt:lpstr>
      <vt:lpstr>Password Complexity</vt:lpstr>
      <vt:lpstr>Types of password cracking</vt:lpstr>
      <vt:lpstr>Why would you want to do offline password cracking?</vt:lpstr>
      <vt:lpstr>Owning the Box</vt:lpstr>
      <vt:lpstr>Files you want to grab off of the hard drive of a Windows machine</vt:lpstr>
      <vt:lpstr>Password Cracking</vt:lpstr>
      <vt:lpstr>Authentication Types</vt:lpstr>
      <vt:lpstr>Types of Windows Hashes</vt:lpstr>
      <vt:lpstr>NTLM Hash</vt:lpstr>
      <vt:lpstr>MSCache Hashes</vt:lpstr>
      <vt:lpstr>How passwords work</vt:lpstr>
      <vt:lpstr>How passwords work</vt:lpstr>
      <vt:lpstr>Properties of a hash</vt:lpstr>
      <vt:lpstr>Password cracking with Hashes</vt:lpstr>
      <vt:lpstr>Brute Force</vt:lpstr>
      <vt:lpstr>Dictionary Attack</vt:lpstr>
      <vt:lpstr>Wordlists</vt:lpstr>
      <vt:lpstr>Rainbow Tables</vt:lpstr>
      <vt:lpstr>0phCracK</vt:lpstr>
      <vt:lpstr>Network password cracking</vt:lpstr>
      <vt:lpstr>Hydra</vt:lpstr>
      <vt:lpstr>BruteSSH</vt:lpstr>
      <vt:lpstr>MImikatz</vt:lpstr>
      <vt:lpstr>IOT Attacks</vt:lpstr>
      <vt:lpstr>Credential Stuffing Attacks</vt:lpstr>
      <vt:lpstr>Break</vt:lpstr>
      <vt:lpstr>Owning the network</vt:lpstr>
      <vt:lpstr>Packet Analyzing/Sniffing</vt:lpstr>
      <vt:lpstr>Sniffers</vt:lpstr>
      <vt:lpstr>Active Sniffing</vt:lpstr>
      <vt:lpstr>Tools for Sniffing</vt:lpstr>
      <vt:lpstr>Address Resolution Protocol (ARP)</vt:lpstr>
      <vt:lpstr>DNS/ARP Poisoning</vt:lpstr>
      <vt:lpstr>Dns pOISONING</vt:lpstr>
      <vt:lpstr>Arp pOISONING</vt:lpstr>
      <vt:lpstr>Man in the middle (mITm)</vt:lpstr>
      <vt:lpstr>MAC flooding</vt:lpstr>
      <vt:lpstr>Countermeasures</vt:lpstr>
      <vt:lpstr>Session Hijacking</vt:lpstr>
      <vt:lpstr>Identifying an Active Session</vt:lpstr>
      <vt:lpstr>Predict Sequence Numbers</vt:lpstr>
      <vt:lpstr>Session Hijacking</vt:lpstr>
      <vt:lpstr>Application Layer Hijacking</vt:lpstr>
      <vt:lpstr>Session Hijacking Tools</vt:lpstr>
      <vt:lpstr>Preventing Session Hijacking</vt:lpstr>
      <vt:lpstr>Denial-of-Service</vt:lpstr>
      <vt:lpstr>Distributed Denial-of-Service</vt:lpstr>
      <vt:lpstr>DDoS Tools</vt:lpstr>
      <vt:lpstr>DoS, DDoS, and Botnet Countermeasures </vt:lpstr>
      <vt:lpstr>Data Exfiltration</vt:lpstr>
      <vt:lpstr>Data Exfiltration</vt:lpstr>
      <vt:lpstr>Data Exfiltration</vt:lpstr>
      <vt:lpstr>Data Exfiltration</vt:lpstr>
      <vt:lpstr>Steganography</vt:lpstr>
      <vt:lpstr>Steganography</vt:lpstr>
      <vt:lpstr>Steganography</vt:lpstr>
      <vt:lpstr>Alternate Data Streams (ADS)</vt:lpstr>
      <vt:lpstr>Perspectives</vt:lpstr>
      <vt:lpstr>Perspectives</vt:lpstr>
      <vt:lpstr>Perspectives</vt:lpstr>
      <vt:lpstr>Summary</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Forensics 909</dc:title>
  <dc:creator>Michael Hennick</dc:creator>
  <cp:lastModifiedBy>Michael Hennick</cp:lastModifiedBy>
  <cp:revision>121</cp:revision>
  <dcterms:created xsi:type="dcterms:W3CDTF">2012-01-03T00:04:31Z</dcterms:created>
  <dcterms:modified xsi:type="dcterms:W3CDTF">2024-03-28T13:21:35Z</dcterms:modified>
</cp:coreProperties>
</file>